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7" r:id="rId3"/>
    <p:sldId id="281" r:id="rId4"/>
    <p:sldId id="257" r:id="rId5"/>
    <p:sldId id="259" r:id="rId6"/>
    <p:sldId id="260" r:id="rId7"/>
    <p:sldId id="266" r:id="rId8"/>
    <p:sldId id="262" r:id="rId9"/>
    <p:sldId id="263" r:id="rId10"/>
    <p:sldId id="264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88" r:id="rId19"/>
    <p:sldId id="277" r:id="rId20"/>
    <p:sldId id="279" r:id="rId21"/>
    <p:sldId id="289" r:id="rId22"/>
    <p:sldId id="291" r:id="rId23"/>
    <p:sldId id="290" r:id="rId24"/>
    <p:sldId id="292" r:id="rId25"/>
    <p:sldId id="293" r:id="rId26"/>
    <p:sldId id="275" r:id="rId27"/>
    <p:sldId id="276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4EE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4"/>
    <p:restoredTop sz="93850"/>
  </p:normalViewPr>
  <p:slideViewPr>
    <p:cSldViewPr snapToGrid="0" snapToObjects="1">
      <p:cViewPr>
        <p:scale>
          <a:sx n="117" d="100"/>
          <a:sy n="117" d="100"/>
        </p:scale>
        <p:origin x="68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D7734-140A-0448-BD78-048EC4867908}" type="datetimeFigureOut">
              <a:rPr lang="en-US" smtClean="0"/>
              <a:t>9/9/18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35604-B57C-E64B-B261-7BF82DD5E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4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98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48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90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57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95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08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same cell in the next state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9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4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24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14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54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99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83E4-EC5B-B645-BB6A-1D709C235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6EADA-F4E3-264E-86A6-28AE6B9DC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001D4-849E-F549-8869-0F302BC9D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C9B82-5D86-A448-AAF3-C2465077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FAAE3-FC0D-1349-828C-08ACAF0B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2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E109-7DA7-D94E-83B5-9D2B770C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A2F8F-3899-5B42-BB5C-34A7DA9BA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FCFA9-8F58-704C-98C9-4469705C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743E7-C844-D145-8C42-383E0F63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E55C-7C60-0747-B8B3-975AA374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3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A7CBB9-B163-9E47-8F8D-D2EFBAB69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E97FF-274B-0A49-96AE-DF9142576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665C6-EE1D-AD40-9115-1BF5E1D3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01B0C-8E11-1046-93E1-AFF5D3A2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E5D84-B5A5-DA4F-AC8F-3EAE338C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53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5F93-928C-CC4F-A4E8-8531D784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8ECD6-E341-5247-94AD-52615FD12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41C47-0AD6-BF43-ADB0-AC6305B35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632D8-CEE1-644C-BA13-77DB28AA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61A24-0B47-A946-8C87-4057CE66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3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4AC6-DE91-0048-A850-7A643CD66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DA94D-4D9B-774B-ACC2-C31922BA7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4A82E-9CBE-A447-AC6D-AEC3FA13E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96C03-6CAD-4648-A35E-5D066994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7ECD4-3F27-5041-86BF-59C29E05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3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0DC6-DC65-6047-A3CC-A40931FE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C3389-0D39-2F45-B368-D32938082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C65D0-F972-D041-A5C9-DAECDE48D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DD9E8-5285-6A4D-9E68-3C44C5EAB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A0FE8-0B93-374C-9969-837455799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562B9-7C65-3341-8CD4-896CEA89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9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31DA-D9C5-5C40-B605-326CF6F98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BBC18-7DD5-5147-A621-3DADB4C66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8C37F-207B-ED4C-A636-F61881070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E3939-DD60-9B43-BE69-559AA3D3C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721B47-B050-6549-92B2-B96729191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87D7E-57AB-E745-BE49-7E7EC8A1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B28FCA-C819-D742-BF65-2C60B0924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71273B-9317-7947-A5E3-CEDC12D7E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2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B28D-458D-8D40-8738-F9037047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56590-0FC3-D748-BD61-345477AF6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214AC-3AE7-7942-A23E-BD9A3EF8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4557B-C1A2-AE47-B3F3-5EADB68E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4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C4146-1B9D-CB48-966D-EC63720EA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A9E25-BDD4-4F41-BE3B-6591D215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0E6B1-E7EE-314B-8EAF-BFAD5ECF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AA480-CF15-084A-AC6B-63CCC6A5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23077-18F7-C04D-B146-997674CBE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DC2EB-BECD-DD45-A584-DF93DCD60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BCBAB-0DAB-A94D-A9D9-2B9DBD54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F2B85-6821-104E-9ACE-97BF5EC1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3FB6F-4B95-9A47-886B-AD83C4CC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8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BDE2-A60C-B34C-95AA-91475624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576ABC-CB09-AE48-9E29-BADC8DC3A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7C655-6DAC-2142-8A63-C3B70BB82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503BC-E9FE-A74D-A072-BBD6B3E94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BC6DD-F864-2349-ABCB-DABB016B2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DC69-9053-4947-87D1-C72C45A5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5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CAE085-2EE8-F840-977E-07632F23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B52AD-5A6E-354D-803A-781A5E75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0EF74-BC0D-A342-A603-24703FC11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0B017-51E1-E24B-AA72-60C8C235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72436-8FF3-BC42-8785-00CC1775F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8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2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0.png"/><Relationship Id="rId32" Type="http://schemas.openxmlformats.org/officeDocument/2006/relationships/image" Target="../media/image81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8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8.png"/><Relationship Id="rId27" Type="http://schemas.openxmlformats.org/officeDocument/2006/relationships/image" Target="../media/image86.png"/><Relationship Id="rId30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101.png"/><Relationship Id="rId3" Type="http://schemas.openxmlformats.org/officeDocument/2006/relationships/image" Target="../media/image3.png"/><Relationship Id="rId21" Type="http://schemas.openxmlformats.org/officeDocument/2006/relationships/image" Target="../media/image96.png"/><Relationship Id="rId34" Type="http://schemas.openxmlformats.org/officeDocument/2006/relationships/image" Target="../media/image108.png"/><Relationship Id="rId7" Type="http://schemas.openxmlformats.org/officeDocument/2006/relationships/image" Target="../media/image89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100.png"/><Relationship Id="rId33" Type="http://schemas.openxmlformats.org/officeDocument/2006/relationships/image" Target="../media/image10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3.png"/><Relationship Id="rId20" Type="http://schemas.openxmlformats.org/officeDocument/2006/relationships/image" Target="../media/image95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28.png"/><Relationship Id="rId24" Type="http://schemas.openxmlformats.org/officeDocument/2006/relationships/image" Target="../media/image99.png"/><Relationship Id="rId32" Type="http://schemas.openxmlformats.org/officeDocument/2006/relationships/image" Target="../media/image26.png"/><Relationship Id="rId5" Type="http://schemas.openxmlformats.org/officeDocument/2006/relationships/image" Target="../media/image87.png"/><Relationship Id="rId15" Type="http://schemas.openxmlformats.org/officeDocument/2006/relationships/image" Target="../media/image71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10" Type="http://schemas.openxmlformats.org/officeDocument/2006/relationships/image" Target="../media/image27.png"/><Relationship Id="rId19" Type="http://schemas.openxmlformats.org/officeDocument/2006/relationships/image" Target="../media/image94.png"/><Relationship Id="rId31" Type="http://schemas.openxmlformats.org/officeDocument/2006/relationships/image" Target="../media/image106.png"/><Relationship Id="rId4" Type="http://schemas.openxmlformats.org/officeDocument/2006/relationships/image" Target="../media/image21.png"/><Relationship Id="rId9" Type="http://schemas.openxmlformats.org/officeDocument/2006/relationships/image" Target="../media/image91.png"/><Relationship Id="rId14" Type="http://schemas.openxmlformats.org/officeDocument/2006/relationships/image" Target="../media/image92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09.png"/><Relationship Id="rId8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09.png"/><Relationship Id="rId26" Type="http://schemas.openxmlformats.org/officeDocument/2006/relationships/image" Target="../media/image130.png"/><Relationship Id="rId39" Type="http://schemas.openxmlformats.org/officeDocument/2006/relationships/image" Target="../media/image143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1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41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40" Type="http://schemas.openxmlformats.org/officeDocument/2006/relationships/image" Target="../media/image144.png"/><Relationship Id="rId5" Type="http://schemas.openxmlformats.org/officeDocument/2006/relationships/image" Target="../media/image111.png"/><Relationship Id="rId15" Type="http://schemas.openxmlformats.org/officeDocument/2006/relationships/image" Target="../media/image120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5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" Type="http://schemas.openxmlformats.org/officeDocument/2006/relationships/image" Target="../media/image110.png"/><Relationship Id="rId9" Type="http://schemas.openxmlformats.org/officeDocument/2006/relationships/image" Target="../media/image71.png"/><Relationship Id="rId14" Type="http://schemas.openxmlformats.org/officeDocument/2006/relationships/image" Target="../media/image119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8" Type="http://schemas.openxmlformats.org/officeDocument/2006/relationships/image" Target="../media/image114.png"/><Relationship Id="rId3" Type="http://schemas.openxmlformats.org/officeDocument/2006/relationships/image" Target="../media/image65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9" Type="http://schemas.openxmlformats.org/officeDocument/2006/relationships/image" Target="../media/image144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40" Type="http://schemas.openxmlformats.org/officeDocument/2006/relationships/image" Target="../media/image145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.png"/><Relationship Id="rId3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.png"/><Relationship Id="rId3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.png"/><Relationship Id="rId3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49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2.png"/><Relationship Id="rId39" Type="http://schemas.openxmlformats.org/officeDocument/2006/relationships/image" Target="../media/image177.png"/><Relationship Id="rId21" Type="http://schemas.openxmlformats.org/officeDocument/2006/relationships/image" Target="../media/image67.png"/><Relationship Id="rId34" Type="http://schemas.openxmlformats.org/officeDocument/2006/relationships/image" Target="../media/image8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1480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38" Type="http://schemas.openxmlformats.org/officeDocument/2006/relationships/image" Target="../media/image151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37" Type="http://schemas.openxmlformats.org/officeDocument/2006/relationships/image" Target="../media/image1500.png"/><Relationship Id="rId40" Type="http://schemas.openxmlformats.org/officeDocument/2006/relationships/image" Target="../media/image178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9.png"/><Relationship Id="rId36" Type="http://schemas.openxmlformats.org/officeDocument/2006/relationships/image" Target="../media/image82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7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8.png"/><Relationship Id="rId27" Type="http://schemas.openxmlformats.org/officeDocument/2006/relationships/image" Target="../media/image1490.png"/><Relationship Id="rId30" Type="http://schemas.openxmlformats.org/officeDocument/2006/relationships/image" Target="../media/image76.png"/><Relationship Id="rId35" Type="http://schemas.openxmlformats.org/officeDocument/2006/relationships/image" Target="../media/image81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9" Type="http://schemas.openxmlformats.org/officeDocument/2006/relationships/image" Target="../media/image1550.png"/><Relationship Id="rId21" Type="http://schemas.openxmlformats.org/officeDocument/2006/relationships/image" Target="../media/image66.png"/><Relationship Id="rId34" Type="http://schemas.openxmlformats.org/officeDocument/2006/relationships/image" Target="../media/image7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154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1.png"/><Relationship Id="rId20" Type="http://schemas.openxmlformats.org/officeDocument/2006/relationships/image" Target="../media/image177.png"/><Relationship Id="rId29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37" Type="http://schemas.openxmlformats.org/officeDocument/2006/relationships/image" Target="../media/image1530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1520.png"/><Relationship Id="rId36" Type="http://schemas.openxmlformats.org/officeDocument/2006/relationships/image" Target="../media/image81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80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hyperlink" Target="http://www.pabloruizruiz10.com/resources/RL/Exercises/5.-MonteCarlo/5.2_Monte_Carlo_Control_Blackjack_Game.html" TargetMode="External"/><Relationship Id="rId4" Type="http://schemas.openxmlformats.org/officeDocument/2006/relationships/hyperlink" Target="http://www.pabloruizruiz10.com/resources/RL/Exercises/5.-MonteCarlo/5.1_Monte_Carlo_Prediction_Blackjack_Game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10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3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9" Type="http://schemas.openxmlformats.org/officeDocument/2006/relationships/image" Target="../media/image84.png"/><Relationship Id="rId21" Type="http://schemas.openxmlformats.org/officeDocument/2006/relationships/image" Target="../media/image66.png"/><Relationship Id="rId34" Type="http://schemas.openxmlformats.org/officeDocument/2006/relationships/image" Target="../media/image7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37" Type="http://schemas.openxmlformats.org/officeDocument/2006/relationships/image" Target="../media/image82.png"/><Relationship Id="rId40" Type="http://schemas.openxmlformats.org/officeDocument/2006/relationships/image" Target="../media/image85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36" Type="http://schemas.openxmlformats.org/officeDocument/2006/relationships/image" Target="../media/image81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80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2806578"/>
          </a:xfrm>
        </p:spPr>
        <p:txBody>
          <a:bodyPr>
            <a:normAutofit/>
          </a:bodyPr>
          <a:lstStyle/>
          <a:p>
            <a:r>
              <a:rPr lang="en-US" u="sng" dirty="0"/>
              <a:t>Reinforcement Learning 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BF9DF-CB6A-AA4B-81BE-9F781BF05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3539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Pablo Ruiz Ruiz</a:t>
            </a:r>
          </a:p>
          <a:p>
            <a:pPr algn="r"/>
            <a:r>
              <a:rPr lang="en-US" dirty="0"/>
              <a:t>Deep Learning Intern Researcher @ Harvard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EC4A8-0045-714A-BC42-5C2BE445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3" y="144002"/>
            <a:ext cx="2936773" cy="107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03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000805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730622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40350E-E43D-FB4F-83C0-13FE4596E4D1}"/>
                  </a:ext>
                </a:extLst>
              </p:cNvPr>
              <p:cNvSpPr/>
              <p:nvPr/>
            </p:nvSpPr>
            <p:spPr>
              <a:xfrm>
                <a:off x="4046795" y="2256181"/>
                <a:ext cx="1352524" cy="12165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40350E-E43D-FB4F-83C0-13FE4596E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795" y="2256181"/>
                <a:ext cx="1352524" cy="121657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stCxn id="53" idx="2"/>
          </p:cNvCxnSpPr>
          <p:nvPr/>
        </p:nvCxnSpPr>
        <p:spPr>
          <a:xfrm rot="5400000" flipH="1" flipV="1">
            <a:off x="7777993" y="-103054"/>
            <a:ext cx="520870" cy="6630743"/>
          </a:xfrm>
          <a:prstGeom prst="curvedConnector4">
            <a:avLst>
              <a:gd name="adj1" fmla="val -99004"/>
              <a:gd name="adj2" fmla="val 99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A3E2B653-08C7-A948-B3E3-54A67BF22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438430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51E668-368F-6049-9159-FBF98F50535E}"/>
                  </a:ext>
                </a:extLst>
              </p:cNvPr>
              <p:cNvSpPr txBox="1"/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51E668-368F-6049-9159-FBF98F505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blipFill>
                <a:blip r:embed="rId28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ight Arrow 76">
            <a:extLst>
              <a:ext uri="{FF2B5EF4-FFF2-40B4-BE49-F238E27FC236}">
                <a16:creationId xmlns:a16="http://schemas.microsoft.com/office/drawing/2014/main" id="{776384DE-A4A5-8943-888D-01E60C30DD0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83ABDD-2354-EC49-B607-E85B7E6F8AFD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83ABDD-2354-EC49-B607-E85B7E6F8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ight Arrow 83">
            <a:extLst>
              <a:ext uri="{FF2B5EF4-FFF2-40B4-BE49-F238E27FC236}">
                <a16:creationId xmlns:a16="http://schemas.microsoft.com/office/drawing/2014/main" id="{B3DD3F68-CCCC-2447-B426-70C68B4B7CEB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72DD0D-26B3-6641-AFF7-0A77B5A04D98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72DD0D-26B3-6641-AFF7-0A77B5A04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F1F9974-603A-D144-A8CD-5DCE8791C98A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53E20A8-EDDB-6645-AE5A-CAF60F24C0E9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53E20A8-EDDB-6645-AE5A-CAF60F24C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ight Arrow 102">
            <a:extLst>
              <a:ext uri="{FF2B5EF4-FFF2-40B4-BE49-F238E27FC236}">
                <a16:creationId xmlns:a16="http://schemas.microsoft.com/office/drawing/2014/main" id="{03F8BA86-D156-B04A-9547-59460A5A7D95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3788044-C0EF-0C4A-8A8D-5FDBC650DC04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3788044-C0EF-0C4A-8A8D-5FDBC650D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7641F4F-A7E5-5445-8890-E65459A6D520}"/>
              </a:ext>
            </a:extLst>
          </p:cNvPr>
          <p:cNvCxnSpPr>
            <a:stCxn id="53" idx="2"/>
          </p:cNvCxnSpPr>
          <p:nvPr/>
        </p:nvCxnSpPr>
        <p:spPr>
          <a:xfrm rot="16200000" flipH="1">
            <a:off x="7004806" y="1191004"/>
            <a:ext cx="1854159" cy="64176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B2C64-23CB-B246-BC33-E4F2436C71F7}"/>
              </a:ext>
            </a:extLst>
          </p:cNvPr>
          <p:cNvSpPr/>
          <p:nvPr/>
        </p:nvSpPr>
        <p:spPr>
          <a:xfrm>
            <a:off x="1504805" y="5841749"/>
            <a:ext cx="3513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Let’s take a look at another episode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5D49A9-F4D4-8F4B-89ED-090A8B7ABBCE}"/>
              </a:ext>
            </a:extLst>
          </p:cNvPr>
          <p:cNvSpPr txBox="1"/>
          <p:nvPr/>
        </p:nvSpPr>
        <p:spPr>
          <a:xfrm>
            <a:off x="1517486" y="5515007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was just 1 episode</a:t>
            </a:r>
          </a:p>
        </p:txBody>
      </p:sp>
    </p:spTree>
    <p:extLst>
      <p:ext uri="{BB962C8B-B14F-4D97-AF65-F5344CB8AC3E}">
        <p14:creationId xmlns:p14="http://schemas.microsoft.com/office/powerpoint/2010/main" val="27287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2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52255"/>
                  </p:ext>
                </p:extLst>
              </p:nvPr>
            </p:nvGraphicFramePr>
            <p:xfrm>
              <a:off x="579310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52255"/>
                  </p:ext>
                </p:extLst>
              </p:nvPr>
            </p:nvGraphicFramePr>
            <p:xfrm>
              <a:off x="579310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8451206"/>
                  </p:ext>
                </p:extLst>
              </p:nvPr>
            </p:nvGraphicFramePr>
            <p:xfrm>
              <a:off x="7746549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8451206"/>
                  </p:ext>
                </p:extLst>
              </p:nvPr>
            </p:nvGraphicFramePr>
            <p:xfrm>
              <a:off x="7746549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469273"/>
                  </p:ext>
                </p:extLst>
              </p:nvPr>
            </p:nvGraphicFramePr>
            <p:xfrm>
              <a:off x="8743011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469273"/>
                  </p:ext>
                </p:extLst>
              </p:nvPr>
            </p:nvGraphicFramePr>
            <p:xfrm>
              <a:off x="8743011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538112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>
            <a:off x="7345574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F6141-603F-A748-898F-B6D32FB70F18}"/>
              </a:ext>
            </a:extLst>
          </p:cNvPr>
          <p:cNvSpPr/>
          <p:nvPr/>
        </p:nvSpPr>
        <p:spPr>
          <a:xfrm rot="5400000">
            <a:off x="8317561" y="249256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116029"/>
                  </p:ext>
                </p:extLst>
              </p:nvPr>
            </p:nvGraphicFramePr>
            <p:xfrm>
              <a:off x="677533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116029"/>
                  </p:ext>
                </p:extLst>
              </p:nvPr>
            </p:nvGraphicFramePr>
            <p:xfrm>
              <a:off x="677533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5232560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560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5593431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5652839" y="51620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839" y="5162005"/>
                <a:ext cx="4907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678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/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6407743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743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6096112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112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7548849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849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7237218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218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6830530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6791867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867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8578925" y="414842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925" y="414842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8267294" y="420968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294" y="4209688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7909720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977698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698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9606395" y="345948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395" y="3459482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9294764" y="3520750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764" y="3520750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8939796" y="3661473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9011899" y="38079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899" y="3807963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108316"/>
                  </p:ext>
                </p:extLst>
              </p:nvPr>
            </p:nvGraphicFramePr>
            <p:xfrm>
              <a:off x="10777507" y="4047967"/>
              <a:ext cx="930562" cy="184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8718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108316"/>
                  </p:ext>
                </p:extLst>
              </p:nvPr>
            </p:nvGraphicFramePr>
            <p:xfrm>
              <a:off x="10777507" y="4047967"/>
              <a:ext cx="930562" cy="184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6897" r="-158621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103333" r="-158621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210345" r="-158621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300000" r="-15862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413793" r="-15862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87187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754022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911400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8072127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8ABD68DB-7C33-414F-BE29-AACAD7D5A12B}"/>
              </a:ext>
            </a:extLst>
          </p:cNvPr>
          <p:cNvSpPr/>
          <p:nvPr/>
        </p:nvSpPr>
        <p:spPr>
          <a:xfrm rot="5400000">
            <a:off x="9267422" y="398514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2312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Monte Carlo Methods run ENTIRE episodes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988312E5-FF9A-584E-B7BD-B82A355BCC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7072240"/>
                  </p:ext>
                </p:extLst>
              </p:nvPr>
            </p:nvGraphicFramePr>
            <p:xfrm>
              <a:off x="4810111" y="239458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988312E5-FF9A-584E-B7BD-B82A355BCC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7072240"/>
                  </p:ext>
                </p:extLst>
              </p:nvPr>
            </p:nvGraphicFramePr>
            <p:xfrm>
              <a:off x="4810111" y="239458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1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6" name="Right Arrow 65">
            <a:extLst>
              <a:ext uri="{FF2B5EF4-FFF2-40B4-BE49-F238E27FC236}">
                <a16:creationId xmlns:a16="http://schemas.microsoft.com/office/drawing/2014/main" id="{6086264A-20B7-AE44-B005-2633D4F3238C}"/>
              </a:ext>
            </a:extLst>
          </p:cNvPr>
          <p:cNvSpPr/>
          <p:nvPr/>
        </p:nvSpPr>
        <p:spPr>
          <a:xfrm>
            <a:off x="4406794" y="252036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8A7E584-5CAC-B142-B14F-35446AD3B75D}"/>
                  </a:ext>
                </a:extLst>
              </p:cNvPr>
              <p:cNvSpPr/>
              <p:nvPr/>
            </p:nvSpPr>
            <p:spPr>
              <a:xfrm>
                <a:off x="4140883" y="540932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8A7E584-5CAC-B142-B14F-35446AD3B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883" y="5409323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26F802-8FFD-A448-AC16-D5E2C0E0A268}"/>
                  </a:ext>
                </a:extLst>
              </p:cNvPr>
              <p:cNvSpPr/>
              <p:nvPr/>
            </p:nvSpPr>
            <p:spPr>
              <a:xfrm>
                <a:off x="4909909" y="548008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26F802-8FFD-A448-AC16-D5E2C0E0A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09" y="548008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A3AA78-81FE-1348-A502-5FCF481296C2}"/>
              </a:ext>
            </a:extLst>
          </p:cNvPr>
          <p:cNvCxnSpPr>
            <a:stCxn id="67" idx="6"/>
            <a:endCxn id="70" idx="1"/>
          </p:cNvCxnSpPr>
          <p:nvPr/>
        </p:nvCxnSpPr>
        <p:spPr>
          <a:xfrm>
            <a:off x="4563670" y="5612133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0EB0368-001E-ED40-9102-879FC9966A33}"/>
                  </a:ext>
                </a:extLst>
              </p:cNvPr>
              <p:cNvSpPr/>
              <p:nvPr/>
            </p:nvSpPr>
            <p:spPr>
              <a:xfrm>
                <a:off x="4531638" y="5319641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0EB0368-001E-ED40-9102-879FC9966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638" y="5319641"/>
                <a:ext cx="485454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>
            <a:extLst>
              <a:ext uri="{FF2B5EF4-FFF2-40B4-BE49-F238E27FC236}">
                <a16:creationId xmlns:a16="http://schemas.microsoft.com/office/drawing/2014/main" id="{6A450861-7AD0-4147-9501-143423A7D32D}"/>
              </a:ext>
            </a:extLst>
          </p:cNvPr>
          <p:cNvSpPr/>
          <p:nvPr/>
        </p:nvSpPr>
        <p:spPr>
          <a:xfrm rot="10800000">
            <a:off x="4563613" y="567123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65DAC3B-51CD-A040-A97C-E89742BAF220}"/>
                  </a:ext>
                </a:extLst>
              </p:cNvPr>
              <p:cNvSpPr/>
              <p:nvPr/>
            </p:nvSpPr>
            <p:spPr>
              <a:xfrm>
                <a:off x="8249216" y="204656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65DAC3B-51CD-A040-A97C-E89742BAF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216" y="2046568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ight Arrow 73">
            <a:extLst>
              <a:ext uri="{FF2B5EF4-FFF2-40B4-BE49-F238E27FC236}">
                <a16:creationId xmlns:a16="http://schemas.microsoft.com/office/drawing/2014/main" id="{D8CF76E5-D33E-414A-AAC7-F5B5C78A36D1}"/>
              </a:ext>
            </a:extLst>
          </p:cNvPr>
          <p:cNvSpPr/>
          <p:nvPr/>
        </p:nvSpPr>
        <p:spPr>
          <a:xfrm rot="16200000">
            <a:off x="6371383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FF8DE08C-1899-0C4C-83A3-7836D49F076B}"/>
              </a:ext>
            </a:extLst>
          </p:cNvPr>
          <p:cNvSpPr/>
          <p:nvPr/>
        </p:nvSpPr>
        <p:spPr>
          <a:xfrm rot="16200000">
            <a:off x="6836897" y="511206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97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393 L 0.05794 -0.00393 " pathEditMode="relative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77 -0.00393 L -1.875E-6 -0.0039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0.00157 -0.299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2993 L -1.875E-6 -0.2106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21065 L 0.11224 -0.2106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24 -0.21065 L 0.11302 -1.85185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3448" r="-15517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100000" r="-15517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206897" r="-155172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296667" r="-155172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271338" y="4810127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63450"/>
              </p:ext>
            </p:extLst>
          </p:nvPr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311820"/>
              </p:ext>
            </p:extLst>
          </p:nvPr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1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90059"/>
                  </p:ext>
                </p:extLst>
              </p:nvPr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90059"/>
                  </p:ext>
                </p:extLst>
              </p:nvPr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769332"/>
                  </p:ext>
                </p:extLst>
              </p:nvPr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769332"/>
                  </p:ext>
                </p:extLst>
              </p:nvPr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490482"/>
                  </p:ext>
                </p:extLst>
              </p:nvPr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490482"/>
                  </p:ext>
                </p:extLst>
              </p:nvPr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92184"/>
                  </p:ext>
                </p:extLst>
              </p:nvPr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92184"/>
                  </p:ext>
                </p:extLst>
              </p:nvPr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4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7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4082607" y="2081568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607" y="2081568"/>
                <a:ext cx="2049992" cy="198345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/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  <a:blipFill>
                <a:blip r:embed="rId4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2934241" y="3349007"/>
            <a:ext cx="1148316" cy="117047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4753292" y="1714195"/>
            <a:ext cx="1560398" cy="4050184"/>
          </a:xfrm>
          <a:prstGeom prst="curvedConnector4">
            <a:avLst>
              <a:gd name="adj1" fmla="val -8517"/>
              <a:gd name="adj2" fmla="val 1001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2EA3D-DAF0-6944-BFE5-275E1653E09C}"/>
              </a:ext>
            </a:extLst>
          </p:cNvPr>
          <p:cNvCxnSpPr/>
          <p:nvPr/>
        </p:nvCxnSpPr>
        <p:spPr>
          <a:xfrm flipH="1">
            <a:off x="3508399" y="4530180"/>
            <a:ext cx="7544" cy="395166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5098673" y="2929212"/>
            <a:ext cx="775192" cy="39557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41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6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/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/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/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  <a:blipFill>
                <a:blip r:embed="rId3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2EA3D-DAF0-6944-BFE5-275E1653E09C}"/>
              </a:ext>
            </a:extLst>
          </p:cNvPr>
          <p:cNvCxnSpPr/>
          <p:nvPr/>
        </p:nvCxnSpPr>
        <p:spPr>
          <a:xfrm flipH="1">
            <a:off x="3508399" y="4520348"/>
            <a:ext cx="7544" cy="395166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40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FD8F9E3F-C842-274A-9CB9-895CFA407E34}"/>
              </a:ext>
            </a:extLst>
          </p:cNvPr>
          <p:cNvSpPr txBox="1"/>
          <p:nvPr/>
        </p:nvSpPr>
        <p:spPr>
          <a:xfrm>
            <a:off x="2684299" y="6117700"/>
            <a:ext cx="6985827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WHAT DO WE DO NOW?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3408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4"/>
            <a:ext cx="9144000" cy="4027489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First-Visit</a:t>
            </a:r>
            <a:br>
              <a:rPr lang="en-US" sz="4800" dirty="0"/>
            </a:br>
            <a:r>
              <a:rPr lang="en-US" sz="4800" dirty="0"/>
              <a:t>vs</a:t>
            </a:r>
            <a:br>
              <a:rPr lang="en-US" sz="4800" dirty="0"/>
            </a:br>
            <a:r>
              <a:rPr lang="en-US" sz="4800" dirty="0"/>
              <a:t>Every-Visit</a:t>
            </a:r>
          </a:p>
        </p:txBody>
      </p:sp>
    </p:spTree>
    <p:extLst>
      <p:ext uri="{BB962C8B-B14F-4D97-AF65-F5344CB8AC3E}">
        <p14:creationId xmlns:p14="http://schemas.microsoft.com/office/powerpoint/2010/main" val="2157716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First Visit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/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/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ross 78">
            <a:extLst>
              <a:ext uri="{FF2B5EF4-FFF2-40B4-BE49-F238E27FC236}">
                <a16:creationId xmlns:a16="http://schemas.microsoft.com/office/drawing/2014/main" id="{431B516E-A32E-8D4F-88B7-2C0720F58975}"/>
              </a:ext>
            </a:extLst>
          </p:cNvPr>
          <p:cNvSpPr/>
          <p:nvPr/>
        </p:nvSpPr>
        <p:spPr>
          <a:xfrm rot="18814226">
            <a:off x="8027986" y="370240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ross 79">
            <a:extLst>
              <a:ext uri="{FF2B5EF4-FFF2-40B4-BE49-F238E27FC236}">
                <a16:creationId xmlns:a16="http://schemas.microsoft.com/office/drawing/2014/main" id="{FC672D2A-8569-B54B-993C-A1DD76ECF831}"/>
              </a:ext>
            </a:extLst>
          </p:cNvPr>
          <p:cNvSpPr/>
          <p:nvPr/>
        </p:nvSpPr>
        <p:spPr>
          <a:xfrm rot="18814226">
            <a:off x="5944495" y="4598630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56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856700-8B87-D54D-A167-85144AAB0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041" y="1453485"/>
            <a:ext cx="7083918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641843-0B19-474B-8A41-46B547578483}"/>
              </a:ext>
            </a:extLst>
          </p:cNvPr>
          <p:cNvSpPr/>
          <p:nvPr/>
        </p:nvSpPr>
        <p:spPr>
          <a:xfrm>
            <a:off x="3530009" y="3742660"/>
            <a:ext cx="5550196" cy="8612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90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First Visit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541703"/>
              </p:ext>
            </p:extLst>
          </p:nvPr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+9+9=18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41792"/>
              </p:ext>
            </p:extLst>
          </p:nvPr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+1+1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698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E80C66E7-D8D9-154F-ADB4-FD40AE6F89D1}"/>
                  </a:ext>
                </a:extLst>
              </p:cNvPr>
              <p:cNvSpPr/>
              <p:nvPr/>
            </p:nvSpPr>
            <p:spPr>
              <a:xfrm>
                <a:off x="2296633" y="2286000"/>
                <a:ext cx="8133907" cy="312597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 Reinforcement Learning, one of the fundamental concepts are the value functions.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</a:t>
                </a:r>
                <a:r>
                  <a:rPr lang="en-US" b="1" dirty="0">
                    <a:solidFill>
                      <a:schemeClr val="tx1"/>
                    </a:solidFill>
                  </a:rPr>
                  <a:t>action-value functions</a:t>
                </a:r>
                <a:r>
                  <a:rPr lang="en-US" dirty="0">
                    <a:solidFill>
                      <a:schemeClr val="tx1"/>
                    </a:solidFill>
                  </a:rPr>
                  <a:t>,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s-E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are the ones used for the control problem.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expected return of taking a particular action in a particular state, and then follow the current policy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That’s why the value table commonly receives the name of </a:t>
                </a:r>
                <a:r>
                  <a:rPr lang="en-US" b="1" dirty="0">
                    <a:solidFill>
                      <a:schemeClr val="tx1"/>
                    </a:solidFill>
                  </a:rPr>
                  <a:t>Q-Table</a:t>
                </a:r>
              </a:p>
            </p:txBody>
          </p:sp>
        </mc:Choice>
        <mc:Fallback xmlns="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E80C66E7-D8D9-154F-ADB4-FD40AE6F8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633" y="2286000"/>
                <a:ext cx="8133907" cy="3125972"/>
              </a:xfrm>
              <a:prstGeom prst="foldedCorner">
                <a:avLst/>
              </a:prstGeom>
              <a:blipFill>
                <a:blip r:embed="rId2"/>
                <a:stretch>
                  <a:fillRect l="-622" r="-311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351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2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E80C66E7-D8D9-154F-ADB4-FD40AE6F89D1}"/>
              </a:ext>
            </a:extLst>
          </p:cNvPr>
          <p:cNvSpPr/>
          <p:nvPr/>
        </p:nvSpPr>
        <p:spPr>
          <a:xfrm>
            <a:off x="424290" y="2296887"/>
            <a:ext cx="6226881" cy="263434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After running all the episodes, we end up with a final picture for our Q-Table. We have been all the time </a:t>
            </a:r>
            <a:r>
              <a:rPr lang="en-AU" b="1" dirty="0">
                <a:solidFill>
                  <a:schemeClr val="tx1"/>
                </a:solidFill>
              </a:rPr>
              <a:t>following a given policy</a:t>
            </a:r>
            <a:r>
              <a:rPr lang="en-AU" dirty="0">
                <a:solidFill>
                  <a:schemeClr val="tx1"/>
                </a:solidFill>
              </a:rPr>
              <a:t>, </a:t>
            </a:r>
            <a:r>
              <a:rPr lang="en-AU" b="1" dirty="0">
                <a:solidFill>
                  <a:schemeClr val="tx1"/>
                </a:solidFill>
              </a:rPr>
              <a:t>(which was acting randomly)</a:t>
            </a:r>
            <a:r>
              <a:rPr lang="en-AU" dirty="0">
                <a:solidFill>
                  <a:schemeClr val="tx1"/>
                </a:solidFill>
              </a:rPr>
              <a:t>, that tells the agent what to do at each particular state.</a:t>
            </a:r>
          </a:p>
          <a:p>
            <a:endParaRPr lang="en-AU" b="1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So the only information we have from this process is to know </a:t>
            </a:r>
            <a:r>
              <a:rPr lang="en-AU" b="1" dirty="0">
                <a:solidFill>
                  <a:schemeClr val="tx1"/>
                </a:solidFill>
              </a:rPr>
              <a:t>how good is the policy we are following</a:t>
            </a:r>
            <a:r>
              <a:rPr lang="en-AU" dirty="0">
                <a:solidFill>
                  <a:schemeClr val="tx1"/>
                </a:solidFill>
              </a:rPr>
              <a:t>, how good is to act random at every state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0EF330-3CD5-A642-B8E6-E2B622A09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178001"/>
              </p:ext>
            </p:extLst>
          </p:nvPr>
        </p:nvGraphicFramePr>
        <p:xfrm>
          <a:off x="6961696" y="229688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+ 7.8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/>
              <p:nvPr/>
            </p:nvSpPr>
            <p:spPr>
              <a:xfrm>
                <a:off x="9048113" y="1809121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113" y="1809121"/>
                <a:ext cx="934102" cy="369332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524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38C3-59C3-EA41-B9EB-6D1A99C1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BF05-6E80-B648-9C86-10D26D64B7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Monte Carlo Prediction</a:t>
                </a:r>
              </a:p>
              <a:p>
                <a:pPr lvl="1"/>
                <a:r>
                  <a:rPr lang="en-US" dirty="0"/>
                  <a:t>First-visit / Every-visit </a:t>
                </a:r>
              </a:p>
              <a:p>
                <a:pPr lvl="1"/>
                <a:r>
                  <a:rPr lang="en-US" dirty="0"/>
                  <a:t>Greedy /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</a:t>
                </a:r>
              </a:p>
              <a:p>
                <a:pPr lvl="1"/>
                <a:r>
                  <a:rPr lang="en-US" dirty="0"/>
                  <a:t>GLIE </a:t>
                </a:r>
              </a:p>
              <a:p>
                <a:endParaRPr lang="en-US" dirty="0"/>
              </a:p>
              <a:p>
                <a:r>
                  <a:rPr lang="en-US" dirty="0"/>
                  <a:t>Monte Carlo Control</a:t>
                </a:r>
              </a:p>
              <a:p>
                <a:pPr lvl="1"/>
                <a:r>
                  <a:rPr lang="en-US" dirty="0"/>
                  <a:t>Incremental Update</a:t>
                </a:r>
              </a:p>
              <a:p>
                <a:pPr lvl="1"/>
                <a:r>
                  <a:rPr lang="en-US" dirty="0"/>
                  <a:t>Constant step size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BF05-6E80-B648-9C86-10D26D64B7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50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3549024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7761F-7A20-FA48-90C2-4B06BA2303A9}"/>
              </a:ext>
            </a:extLst>
          </p:cNvPr>
          <p:cNvSpPr txBox="1"/>
          <p:nvPr/>
        </p:nvSpPr>
        <p:spPr>
          <a:xfrm>
            <a:off x="4532462" y="4816549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Which is the best policy?</a:t>
            </a:r>
          </a:p>
        </p:txBody>
      </p:sp>
    </p:spTree>
    <p:extLst>
      <p:ext uri="{BB962C8B-B14F-4D97-AF65-F5344CB8AC3E}">
        <p14:creationId xmlns:p14="http://schemas.microsoft.com/office/powerpoint/2010/main" val="795635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NOTE 3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E80C66E7-D8D9-154F-ADB4-FD40AE6F89D1}"/>
              </a:ext>
            </a:extLst>
          </p:cNvPr>
          <p:cNvSpPr/>
          <p:nvPr/>
        </p:nvSpPr>
        <p:spPr>
          <a:xfrm>
            <a:off x="5661127" y="2181940"/>
            <a:ext cx="6226881" cy="2209800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The resulting Q-Table could be used to find a better policy that the one we have been following. </a:t>
            </a:r>
            <a:r>
              <a:rPr lang="en-AU" b="1" dirty="0">
                <a:solidFill>
                  <a:schemeClr val="tx1"/>
                </a:solidFill>
              </a:rPr>
              <a:t>By taking the maximum of each row, we know which action is the best one to make at each possible state</a:t>
            </a:r>
            <a:r>
              <a:rPr lang="en-AU" dirty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0EF330-3CD5-A642-B8E6-E2B622A09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609739"/>
              </p:ext>
            </p:extLst>
          </p:nvPr>
        </p:nvGraphicFramePr>
        <p:xfrm>
          <a:off x="358250" y="2178453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/>
              <p:nvPr/>
            </p:nvSpPr>
            <p:spPr>
              <a:xfrm>
                <a:off x="2444667" y="1690688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667" y="1690688"/>
                <a:ext cx="934102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nut 6">
            <a:extLst>
              <a:ext uri="{FF2B5EF4-FFF2-40B4-BE49-F238E27FC236}">
                <a16:creationId xmlns:a16="http://schemas.microsoft.com/office/drawing/2014/main" id="{9CAC1C76-0708-DC48-B3C2-8D8FF4C0A5E0}"/>
              </a:ext>
            </a:extLst>
          </p:cNvPr>
          <p:cNvSpPr/>
          <p:nvPr/>
        </p:nvSpPr>
        <p:spPr>
          <a:xfrm>
            <a:off x="380022" y="2167567"/>
            <a:ext cx="1230085" cy="391885"/>
          </a:xfrm>
          <a:prstGeom prst="donut">
            <a:avLst>
              <a:gd name="adj" fmla="val 1108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ABD39F62-13C9-A745-A055-540AE9D9498C}"/>
              </a:ext>
            </a:extLst>
          </p:cNvPr>
          <p:cNvSpPr/>
          <p:nvPr/>
        </p:nvSpPr>
        <p:spPr>
          <a:xfrm>
            <a:off x="4135311" y="2538770"/>
            <a:ext cx="1230085" cy="391885"/>
          </a:xfrm>
          <a:prstGeom prst="donut">
            <a:avLst>
              <a:gd name="adj" fmla="val 1108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3983CB48-E5F7-F741-A132-3A3E54588FB3}"/>
              </a:ext>
            </a:extLst>
          </p:cNvPr>
          <p:cNvSpPr/>
          <p:nvPr/>
        </p:nvSpPr>
        <p:spPr>
          <a:xfrm>
            <a:off x="358250" y="2899088"/>
            <a:ext cx="1230085" cy="391885"/>
          </a:xfrm>
          <a:prstGeom prst="donut">
            <a:avLst>
              <a:gd name="adj" fmla="val 1108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0F18969-3289-D341-98C1-61A2491CA9F5}"/>
              </a:ext>
            </a:extLst>
          </p:cNvPr>
          <p:cNvSpPr/>
          <p:nvPr/>
        </p:nvSpPr>
        <p:spPr>
          <a:xfrm>
            <a:off x="1192477" y="3449352"/>
            <a:ext cx="370114" cy="67360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B3A39730-6F4F-4C43-8204-CB12DE366F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038990"/>
                  </p:ext>
                </p:extLst>
              </p:nvPr>
            </p:nvGraphicFramePr>
            <p:xfrm>
              <a:off x="744692" y="45765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B3A39730-6F4F-4C43-8204-CB12DE366F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038990"/>
                  </p:ext>
                </p:extLst>
              </p:nvPr>
            </p:nvGraphicFramePr>
            <p:xfrm>
              <a:off x="744692" y="45765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C56A68F-A5BD-744F-99A6-CC1CEBC25F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92821"/>
                  </p:ext>
                </p:extLst>
              </p:nvPr>
            </p:nvGraphicFramePr>
            <p:xfrm>
              <a:off x="766464" y="518653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C56A68F-A5BD-744F-99A6-CC1CEBC25F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92821"/>
                  </p:ext>
                </p:extLst>
              </p:nvPr>
            </p:nvGraphicFramePr>
            <p:xfrm>
              <a:off x="766464" y="518653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A178484-E7BC-8C48-AB0A-9A4697CD64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3679739"/>
                  </p:ext>
                </p:extLst>
              </p:nvPr>
            </p:nvGraphicFramePr>
            <p:xfrm>
              <a:off x="766464" y="5796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A178484-E7BC-8C48-AB0A-9A4697CD64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3679739"/>
                  </p:ext>
                </p:extLst>
              </p:nvPr>
            </p:nvGraphicFramePr>
            <p:xfrm>
              <a:off x="766464" y="5796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Right Arrow 26">
            <a:extLst>
              <a:ext uri="{FF2B5EF4-FFF2-40B4-BE49-F238E27FC236}">
                <a16:creationId xmlns:a16="http://schemas.microsoft.com/office/drawing/2014/main" id="{B220D065-FFE2-DE49-946C-9A1A157EA9A4}"/>
              </a:ext>
            </a:extLst>
          </p:cNvPr>
          <p:cNvSpPr/>
          <p:nvPr/>
        </p:nvSpPr>
        <p:spPr>
          <a:xfrm rot="16200000">
            <a:off x="1374639" y="471945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E35485-8ECA-C541-A746-35120E2F3CF6}"/>
                  </a:ext>
                </a:extLst>
              </p:cNvPr>
              <p:cNvSpPr/>
              <p:nvPr/>
            </p:nvSpPr>
            <p:spPr>
              <a:xfrm>
                <a:off x="1691161" y="4664429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E35485-8ECA-C541-A746-35120E2F3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161" y="4664429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Arrow 30">
            <a:extLst>
              <a:ext uri="{FF2B5EF4-FFF2-40B4-BE49-F238E27FC236}">
                <a16:creationId xmlns:a16="http://schemas.microsoft.com/office/drawing/2014/main" id="{C828261A-4AA6-9D4C-A350-D171E8A9F587}"/>
              </a:ext>
            </a:extLst>
          </p:cNvPr>
          <p:cNvSpPr/>
          <p:nvPr/>
        </p:nvSpPr>
        <p:spPr>
          <a:xfrm>
            <a:off x="1418776" y="531626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0AA415A-21E6-6A42-A810-48460E2F4BA1}"/>
                  </a:ext>
                </a:extLst>
              </p:cNvPr>
              <p:cNvSpPr/>
              <p:nvPr/>
            </p:nvSpPr>
            <p:spPr>
              <a:xfrm>
                <a:off x="1695066" y="5222865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0AA415A-21E6-6A42-A810-48460E2F4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066" y="5222865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ight Arrow 34">
            <a:extLst>
              <a:ext uri="{FF2B5EF4-FFF2-40B4-BE49-F238E27FC236}">
                <a16:creationId xmlns:a16="http://schemas.microsoft.com/office/drawing/2014/main" id="{BED48B3A-DF05-0749-ABA6-08F9BB146ACA}"/>
              </a:ext>
            </a:extLst>
          </p:cNvPr>
          <p:cNvSpPr/>
          <p:nvPr/>
        </p:nvSpPr>
        <p:spPr>
          <a:xfrm rot="16200000">
            <a:off x="1374639" y="592047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B3A7C1B-7656-2B49-AA66-7077DBECFF09}"/>
                  </a:ext>
                </a:extLst>
              </p:cNvPr>
              <p:cNvSpPr/>
              <p:nvPr/>
            </p:nvSpPr>
            <p:spPr>
              <a:xfrm>
                <a:off x="1691161" y="5865453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B3A7C1B-7656-2B49-AA66-7077DBECF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161" y="5865453"/>
                <a:ext cx="4662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8ACD9AD-B4CD-F644-A64C-26C76D11F1B2}"/>
                  </a:ext>
                </a:extLst>
              </p:cNvPr>
              <p:cNvSpPr txBox="1"/>
              <p:nvPr/>
            </p:nvSpPr>
            <p:spPr>
              <a:xfrm>
                <a:off x="2613127" y="4126840"/>
                <a:ext cx="1895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8ACD9AD-B4CD-F644-A64C-26C76D11F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127" y="4126840"/>
                <a:ext cx="1895584" cy="369332"/>
              </a:xfrm>
              <a:prstGeom prst="rect">
                <a:avLst/>
              </a:prstGeom>
              <a:blipFill>
                <a:blip r:embed="rId9"/>
                <a:stretch>
                  <a:fillRect l="-2667" t="-3333" r="-1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0A19806E-ABF5-3742-A2A9-3C4981D5E2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713347"/>
                  </p:ext>
                </p:extLst>
              </p:nvPr>
            </p:nvGraphicFramePr>
            <p:xfrm>
              <a:off x="2921569" y="458849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0A19806E-ABF5-3742-A2A9-3C4981D5E2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713347"/>
                  </p:ext>
                </p:extLst>
              </p:nvPr>
            </p:nvGraphicFramePr>
            <p:xfrm>
              <a:off x="2921569" y="458849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0356D214-A286-F549-A271-A6D9369DEF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745246"/>
                  </p:ext>
                </p:extLst>
              </p:nvPr>
            </p:nvGraphicFramePr>
            <p:xfrm>
              <a:off x="2921569" y="518220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0356D214-A286-F549-A271-A6D9369DEF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745246"/>
                  </p:ext>
                </p:extLst>
              </p:nvPr>
            </p:nvGraphicFramePr>
            <p:xfrm>
              <a:off x="2921569" y="518220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ABEE7585-6A74-8841-81D0-0E316AE312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108930"/>
                  </p:ext>
                </p:extLst>
              </p:nvPr>
            </p:nvGraphicFramePr>
            <p:xfrm>
              <a:off x="2921569" y="579279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ABEE7585-6A74-8841-81D0-0E316AE312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108930"/>
                  </p:ext>
                </p:extLst>
              </p:nvPr>
            </p:nvGraphicFramePr>
            <p:xfrm>
              <a:off x="2921569" y="579279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Right Arrow 42">
            <a:extLst>
              <a:ext uri="{FF2B5EF4-FFF2-40B4-BE49-F238E27FC236}">
                <a16:creationId xmlns:a16="http://schemas.microsoft.com/office/drawing/2014/main" id="{01451F31-EEC1-7243-BF47-0EECF5729889}"/>
              </a:ext>
            </a:extLst>
          </p:cNvPr>
          <p:cNvSpPr/>
          <p:nvPr/>
        </p:nvSpPr>
        <p:spPr>
          <a:xfrm rot="16200000">
            <a:off x="3506049" y="47225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432BE8F-1721-964B-8912-3A05A2EB4358}"/>
              </a:ext>
            </a:extLst>
          </p:cNvPr>
          <p:cNvSpPr/>
          <p:nvPr/>
        </p:nvSpPr>
        <p:spPr>
          <a:xfrm>
            <a:off x="3517056" y="531969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8CA11DA9-E53C-A642-B851-282B626EFDA7}"/>
              </a:ext>
            </a:extLst>
          </p:cNvPr>
          <p:cNvSpPr/>
          <p:nvPr/>
        </p:nvSpPr>
        <p:spPr>
          <a:xfrm rot="5400000">
            <a:off x="3492581" y="59268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1D4EA14-2899-E84F-AC2D-DCA9FE9C1510}"/>
                  </a:ext>
                </a:extLst>
              </p:cNvPr>
              <p:cNvSpPr txBox="1"/>
              <p:nvPr/>
            </p:nvSpPr>
            <p:spPr>
              <a:xfrm>
                <a:off x="1149857" y="4114946"/>
                <a:ext cx="455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1D4EA14-2899-E84F-AC2D-DCA9FE9C1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857" y="4114946"/>
                <a:ext cx="45550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A277CF-12CC-AF49-B265-9946F2681AAA}"/>
                  </a:ext>
                </a:extLst>
              </p:cNvPr>
              <p:cNvSpPr txBox="1"/>
              <p:nvPr/>
            </p:nvSpPr>
            <p:spPr>
              <a:xfrm>
                <a:off x="5739081" y="4988850"/>
                <a:ext cx="6148927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What we are sure is that the new policy found is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A277CF-12CC-AF49-B265-9946F2681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081" y="4988850"/>
                <a:ext cx="6148927" cy="369332"/>
              </a:xfrm>
              <a:prstGeom prst="rect">
                <a:avLst/>
              </a:prstGeom>
              <a:blipFill>
                <a:blip r:embed="rId14"/>
                <a:stretch>
                  <a:fillRect l="-823" t="-6452" b="-193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433DBE73-D0BC-3E49-82B1-43A614431387}"/>
              </a:ext>
            </a:extLst>
          </p:cNvPr>
          <p:cNvSpPr txBox="1"/>
          <p:nvPr/>
        </p:nvSpPr>
        <p:spPr>
          <a:xfrm>
            <a:off x="4902441" y="5543416"/>
            <a:ext cx="698556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We are constructing the policy that is </a:t>
            </a:r>
            <a:r>
              <a:rPr lang="en-AU" b="1" dirty="0"/>
              <a:t>greedy</a:t>
            </a:r>
            <a:r>
              <a:rPr lang="en-AU" dirty="0"/>
              <a:t> with respect to the Q-Table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95E09A8-5403-0B46-AE41-B99FFD30305D}"/>
                  </a:ext>
                </a:extLst>
              </p:cNvPr>
              <p:cNvSpPr/>
              <p:nvPr/>
            </p:nvSpPr>
            <p:spPr>
              <a:xfrm>
                <a:off x="3792356" y="4632682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95E09A8-5403-0B46-AE41-B99FFD303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356" y="4632682"/>
                <a:ext cx="4662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40BD7B4-2C77-8544-9586-044CF03B8AE1}"/>
                  </a:ext>
                </a:extLst>
              </p:cNvPr>
              <p:cNvSpPr/>
              <p:nvPr/>
            </p:nvSpPr>
            <p:spPr>
              <a:xfrm>
                <a:off x="3814860" y="5222865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40BD7B4-2C77-8544-9586-044CF03B8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860" y="5222865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7EE555-8A80-BE4D-953C-BB4BC04FE3CE}"/>
                  </a:ext>
                </a:extLst>
              </p:cNvPr>
              <p:cNvSpPr/>
              <p:nvPr/>
            </p:nvSpPr>
            <p:spPr>
              <a:xfrm>
                <a:off x="3785430" y="579279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7EE555-8A80-BE4D-953C-BB4BC04FE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30" y="579279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797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889BCC-8BA4-F946-A6A0-0FB24FB58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102840"/>
              </p:ext>
            </p:extLst>
          </p:nvPr>
        </p:nvGraphicFramePr>
        <p:xfrm>
          <a:off x="2426536" y="3102957"/>
          <a:ext cx="2867584" cy="630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896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716896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716896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716896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21002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C7DF9F-710E-2E4F-A0A9-2CD5139294EE}"/>
                  </a:ext>
                </a:extLst>
              </p:cNvPr>
              <p:cNvSpPr txBox="1"/>
              <p:nvPr/>
            </p:nvSpPr>
            <p:spPr>
              <a:xfrm>
                <a:off x="3393277" y="2733625"/>
                <a:ext cx="12576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𝑇𝑎𝑏𝑙𝑒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C7DF9F-710E-2E4F-A0A9-2CD513929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277" y="2733625"/>
                <a:ext cx="1257652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9A70FF-6D85-7240-B026-D4E146BF1A59}"/>
                  </a:ext>
                </a:extLst>
              </p:cNvPr>
              <p:cNvSpPr txBox="1"/>
              <p:nvPr/>
            </p:nvSpPr>
            <p:spPr>
              <a:xfrm>
                <a:off x="7155652" y="2643996"/>
                <a:ext cx="1876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𝑔𝑟𝑒𝑒𝑑𝑦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9A70FF-6D85-7240-B026-D4E146BF1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52" y="2643996"/>
                <a:ext cx="187686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D928700A-3FDC-2D40-B5C2-873CA8B43F52}"/>
              </a:ext>
            </a:extLst>
          </p:cNvPr>
          <p:cNvSpPr/>
          <p:nvPr/>
        </p:nvSpPr>
        <p:spPr>
          <a:xfrm rot="16200000">
            <a:off x="6300342" y="855289"/>
            <a:ext cx="497732" cy="2755278"/>
          </a:xfrm>
          <a:prstGeom prst="curvedLeftArrow">
            <a:avLst>
              <a:gd name="adj1" fmla="val 29445"/>
              <a:gd name="adj2" fmla="val 72046"/>
              <a:gd name="adj3" fmla="val 3812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Left Arrow 13">
            <a:extLst>
              <a:ext uri="{FF2B5EF4-FFF2-40B4-BE49-F238E27FC236}">
                <a16:creationId xmlns:a16="http://schemas.microsoft.com/office/drawing/2014/main" id="{FA91F51E-D20B-C140-93E9-1CDC8A48F419}"/>
              </a:ext>
            </a:extLst>
          </p:cNvPr>
          <p:cNvSpPr/>
          <p:nvPr/>
        </p:nvSpPr>
        <p:spPr>
          <a:xfrm rot="5400000">
            <a:off x="6300342" y="2849143"/>
            <a:ext cx="497732" cy="2755278"/>
          </a:xfrm>
          <a:prstGeom prst="curvedLeftArrow">
            <a:avLst>
              <a:gd name="adj1" fmla="val 29445"/>
              <a:gd name="adj2" fmla="val 72046"/>
              <a:gd name="adj3" fmla="val 3812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D14CD-787C-0040-896E-92A6C9886972}"/>
              </a:ext>
            </a:extLst>
          </p:cNvPr>
          <p:cNvSpPr txBox="1"/>
          <p:nvPr/>
        </p:nvSpPr>
        <p:spPr>
          <a:xfrm>
            <a:off x="2563915" y="2488726"/>
            <a:ext cx="291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Collect episode and populate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3EE35F-DE13-1B40-91FA-142A0854F7B8}"/>
                  </a:ext>
                </a:extLst>
              </p:cNvPr>
              <p:cNvSpPr txBox="1"/>
              <p:nvPr/>
            </p:nvSpPr>
            <p:spPr>
              <a:xfrm>
                <a:off x="7383407" y="3548351"/>
                <a:ext cx="918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3EE35F-DE13-1B40-91FA-142A0854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407" y="3548351"/>
                <a:ext cx="9189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>
            <a:extLst>
              <a:ext uri="{FF2B5EF4-FFF2-40B4-BE49-F238E27FC236}">
                <a16:creationId xmlns:a16="http://schemas.microsoft.com/office/drawing/2014/main" id="{CA2691F7-1608-B54E-B210-82A10C8026C2}"/>
              </a:ext>
            </a:extLst>
          </p:cNvPr>
          <p:cNvSpPr/>
          <p:nvPr/>
        </p:nvSpPr>
        <p:spPr>
          <a:xfrm>
            <a:off x="7717249" y="3102957"/>
            <a:ext cx="251222" cy="44539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75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888" y="863487"/>
            <a:ext cx="10423451" cy="4452791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sz="4800" b="1" dirty="0"/>
              <a:t>What is the problem with acting greedy?</a:t>
            </a:r>
            <a:br>
              <a:rPr lang="en-US" sz="4800" b="1" dirty="0"/>
            </a:br>
            <a:br>
              <a:rPr lang="en-US" sz="4800" dirty="0"/>
            </a:br>
            <a:r>
              <a:rPr lang="en-US" sz="3600" dirty="0"/>
              <a:t>We do not ensure we visit every possible state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Then, how can we be sure our policy is the best one?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06786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8941E9-8391-0144-B67D-0A06F12251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8941E9-8391-0144-B67D-0A06F1225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/>
              <p:nvPr/>
            </p:nvSpPr>
            <p:spPr>
              <a:xfrm>
                <a:off x="838200" y="1690688"/>
                <a:ext cx="6226881" cy="118654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Select most likely the best action, but give space for </a:t>
                </a:r>
                <a:r>
                  <a:rPr lang="en-US" b="1" dirty="0">
                    <a:solidFill>
                      <a:schemeClr val="tx1"/>
                    </a:solidFill>
                  </a:rPr>
                  <a:t>exploration.</a:t>
                </a:r>
              </a:p>
              <a:p>
                <a:endParaRPr lang="en-US" sz="900" b="1" dirty="0">
                  <a:solidFill>
                    <a:schemeClr val="tx1"/>
                  </a:solidFill>
                </a:endParaRPr>
              </a:p>
              <a:p>
                <a:r>
                  <a:rPr lang="es-E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– probability to take other action</a:t>
                </a:r>
              </a:p>
              <a:p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1-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E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probability to act greedy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6226881" cy="1186542"/>
              </a:xfrm>
              <a:prstGeom prst="foldedCorner">
                <a:avLst/>
              </a:prstGeom>
              <a:blipFill>
                <a:blip r:embed="rId3"/>
                <a:stretch>
                  <a:fillRect l="-811" t="-1042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A2115AC-C7A1-0C4F-812B-21F35353B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245" y="2126117"/>
            <a:ext cx="3449865" cy="6300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8DFA56-C232-C74B-99CD-287629CB4670}"/>
                  </a:ext>
                </a:extLst>
              </p:cNvPr>
              <p:cNvSpPr txBox="1"/>
              <p:nvPr/>
            </p:nvSpPr>
            <p:spPr>
              <a:xfrm>
                <a:off x="803503" y="3410629"/>
                <a:ext cx="5401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 construct a policy that is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with respect to Q: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8DFA56-C232-C74B-99CD-287629CB4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03" y="3410629"/>
                <a:ext cx="5401607" cy="369332"/>
              </a:xfrm>
              <a:prstGeom prst="rect">
                <a:avLst/>
              </a:prstGeom>
              <a:blipFill>
                <a:blip r:embed="rId5"/>
                <a:stretch>
                  <a:fillRect l="-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CF6963-4C0E-6541-BCF3-71A76E7B5C31}"/>
                  </a:ext>
                </a:extLst>
              </p:cNvPr>
              <p:cNvSpPr/>
              <p:nvPr/>
            </p:nvSpPr>
            <p:spPr>
              <a:xfrm>
                <a:off x="838200" y="4389560"/>
                <a:ext cx="5216172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𝒜</m:t>
                                      </m:r>
                                      <m:d>
                                        <m:d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𝑎𝑟𝑔</m:t>
                              </m:r>
                              <m:func>
                                <m:func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𝒜</m:t>
                                      </m:r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CF6963-4C0E-6541-BCF3-71A76E7B5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89560"/>
                <a:ext cx="5216172" cy="13408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6737F-25C4-CE47-9885-6E47F750FB32}"/>
                  </a:ext>
                </a:extLst>
              </p:cNvPr>
              <p:cNvSpPr txBox="1"/>
              <p:nvPr/>
            </p:nvSpPr>
            <p:spPr>
              <a:xfrm>
                <a:off x="947310" y="3930872"/>
                <a:ext cx="3312958" cy="3077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The probability of taking action </a:t>
                </a:r>
                <a14:m>
                  <m:oMath xmlns:m="http://schemas.openxmlformats.org/officeDocument/2006/math">
                    <m:r>
                      <a:rPr lang="es-E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400" i="1" dirty="0"/>
                  <a:t> in state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i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6737F-25C4-CE47-9885-6E47F750F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10" y="3930872"/>
                <a:ext cx="3312958" cy="307777"/>
              </a:xfrm>
              <a:prstGeom prst="rect">
                <a:avLst/>
              </a:prstGeom>
              <a:blipFill>
                <a:blip r:embed="rId7"/>
                <a:stretch>
                  <a:fillRect l="-763" t="-3846" b="-1153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553665-1DC7-D446-A306-6A03CD3373D3}"/>
              </a:ext>
            </a:extLst>
          </p:cNvPr>
          <p:cNvCxnSpPr>
            <a:cxnSpLocks/>
          </p:cNvCxnSpPr>
          <p:nvPr/>
        </p:nvCxnSpPr>
        <p:spPr>
          <a:xfrm>
            <a:off x="1197681" y="4238649"/>
            <a:ext cx="0" cy="6197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79A6DA-08DB-DA4A-9901-1C91B437FBC6}"/>
              </a:ext>
            </a:extLst>
          </p:cNvPr>
          <p:cNvSpPr txBox="1"/>
          <p:nvPr/>
        </p:nvSpPr>
        <p:spPr>
          <a:xfrm>
            <a:off x="5214510" y="5730440"/>
            <a:ext cx="5357557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i="1" dirty="0"/>
              <a:t>All non maximum actions are given the minimal probability of selection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E7E632-5470-964E-8998-3CD2CB4CAB65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4452510" y="5511573"/>
            <a:ext cx="762000" cy="3727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D3D0E7-7172-1642-B7B0-1E55E8143E8D}"/>
              </a:ext>
            </a:extLst>
          </p:cNvPr>
          <p:cNvSpPr txBox="1"/>
          <p:nvPr/>
        </p:nvSpPr>
        <p:spPr>
          <a:xfrm>
            <a:off x="6205110" y="5236286"/>
            <a:ext cx="4717958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i="1" dirty="0"/>
              <a:t>Maximum action is given the remaining bulk of the probability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F450CD-5779-3F4A-B589-95F7B5693954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5443110" y="5017419"/>
            <a:ext cx="762000" cy="3727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BBF67-A3ED-FE48-9240-06AB76EEB107}"/>
                  </a:ext>
                </a:extLst>
              </p:cNvPr>
              <p:cNvSpPr txBox="1"/>
              <p:nvPr/>
            </p:nvSpPr>
            <p:spPr>
              <a:xfrm>
                <a:off x="6856440" y="745646"/>
                <a:ext cx="45061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How do we choose the value of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b="1" dirty="0"/>
                  <a:t>?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BBF67-A3ED-FE48-9240-06AB76EEB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440" y="745646"/>
                <a:ext cx="4506170" cy="461665"/>
              </a:xfrm>
              <a:prstGeom prst="rect">
                <a:avLst/>
              </a:prstGeom>
              <a:blipFill>
                <a:blip r:embed="rId8"/>
                <a:stretch>
                  <a:fillRect l="-2254" t="-8108" r="-169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41E9-8391-0144-B67D-0A06F1225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</a:t>
            </a:r>
            <a:r>
              <a:rPr lang="en-US" dirty="0"/>
              <a:t>reedy in the </a:t>
            </a:r>
            <a:r>
              <a:rPr lang="en-US" b="1" dirty="0"/>
              <a:t>L</a:t>
            </a:r>
            <a:r>
              <a:rPr lang="en-US" dirty="0"/>
              <a:t>imit with </a:t>
            </a:r>
            <a:r>
              <a:rPr lang="en-US" b="1" dirty="0"/>
              <a:t>I</a:t>
            </a:r>
            <a:r>
              <a:rPr lang="en-US" dirty="0"/>
              <a:t>nfinite </a:t>
            </a:r>
            <a:r>
              <a:rPr lang="en-US" b="1" dirty="0"/>
              <a:t>E</a:t>
            </a:r>
            <a:r>
              <a:rPr lang="en-US" dirty="0"/>
              <a:t>xploration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/>
              <p:nvPr/>
            </p:nvSpPr>
            <p:spPr>
              <a:xfrm>
                <a:off x="838200" y="1690688"/>
                <a:ext cx="7576457" cy="118654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To assure convergence to the optimal policy, 2 conditions have to be met:</a:t>
                </a:r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sz="900" b="1" dirty="0">
                  <a:solidFill>
                    <a:schemeClr val="tx1"/>
                  </a:solidFill>
                </a:endParaRPr>
              </a:p>
              <a:p>
                <a:r>
                  <a:rPr lang="es-E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1 </a:t>
                </a:r>
                <a:r>
                  <a:rPr lang="en-US" dirty="0">
                    <a:solidFill>
                      <a:schemeClr val="tx1"/>
                    </a:solidFill>
                  </a:rPr>
                  <a:t>–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pair is visited infinitely many time</a:t>
                </a:r>
              </a:p>
              <a:p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2 </a:t>
                </a:r>
                <a:r>
                  <a:rPr lang="en-US" dirty="0">
                    <a:solidFill>
                      <a:schemeClr val="tx1"/>
                    </a:solidFill>
                  </a:rPr>
                  <a:t>– The policy converges to a policy that is greedy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w.r.t</a:t>
                </a:r>
                <a:r>
                  <a:rPr lang="en-US" i="1" dirty="0">
                    <a:solidFill>
                      <a:schemeClr val="tx1"/>
                    </a:solidFill>
                  </a:rPr>
                  <a:t>.</a:t>
                </a:r>
                <a:r>
                  <a:rPr lang="en-US" dirty="0">
                    <a:solidFill>
                      <a:schemeClr val="tx1"/>
                    </a:solidFill>
                  </a:rPr>
                  <a:t> Q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576457" cy="1186542"/>
              </a:xfrm>
              <a:prstGeom prst="foldedCorner">
                <a:avLst/>
              </a:prstGeom>
              <a:blipFill>
                <a:blip r:embed="rId2"/>
                <a:stretch>
                  <a:fillRect l="-667" t="-1042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Folded Corner 13">
                <a:extLst>
                  <a:ext uri="{FF2B5EF4-FFF2-40B4-BE49-F238E27FC236}">
                    <a16:creationId xmlns:a16="http://schemas.microsoft.com/office/drawing/2014/main" id="{11918B42-06A9-6444-9597-7236443F33E6}"/>
                  </a:ext>
                </a:extLst>
              </p:cNvPr>
              <p:cNvSpPr/>
              <p:nvPr/>
            </p:nvSpPr>
            <p:spPr>
              <a:xfrm>
                <a:off x="838199" y="3399745"/>
                <a:ext cx="7576457" cy="1291998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To satisfy the condition, the most common schedule for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𝑒𝑝𝑖𝑠𝑜𝑑𝑒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sz="900" b="1" dirty="0">
                  <a:solidFill>
                    <a:schemeClr val="tx1"/>
                  </a:solidFill>
                </a:endParaRPr>
              </a:p>
              <a:p>
                <a:r>
                  <a:rPr lang="es-E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1 </a:t>
                </a:r>
                <a:r>
                  <a:rPr lang="en-US" dirty="0">
                    <a:solidFill>
                      <a:schemeClr val="tx1"/>
                    </a:solidFill>
                  </a:rPr>
                  <a:t>–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allways positive	</a:t>
                </a:r>
              </a:p>
              <a:p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2 </a:t>
                </a:r>
                <a:r>
                  <a:rPr lang="en-US" dirty="0">
                    <a:solidFill>
                      <a:schemeClr val="tx1"/>
                    </a:solidFill>
                  </a:rPr>
                  <a:t>–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decays to zero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Folded Corner 13">
                <a:extLst>
                  <a:ext uri="{FF2B5EF4-FFF2-40B4-BE49-F238E27FC236}">
                    <a16:creationId xmlns:a16="http://schemas.microsoft.com/office/drawing/2014/main" id="{11918B42-06A9-6444-9597-7236443F3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399745"/>
                <a:ext cx="7576457" cy="1291998"/>
              </a:xfrm>
              <a:prstGeom prst="foldedCorner">
                <a:avLst/>
              </a:prstGeom>
              <a:blipFill>
                <a:blip r:embed="rId3"/>
                <a:stretch>
                  <a:fillRect l="-667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827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888" y="863487"/>
            <a:ext cx="10423451" cy="445279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4800" b="1" dirty="0"/>
              <a:t>What can be improved in this method?</a:t>
            </a:r>
            <a:br>
              <a:rPr lang="en-US" sz="4800" b="1" dirty="0"/>
            </a:br>
            <a:br>
              <a:rPr lang="en-US" sz="4800" dirty="0"/>
            </a:br>
            <a:r>
              <a:rPr lang="en-US" sz="3600" dirty="0"/>
              <a:t>Right now we are improving the table after all the episodes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We need a way to update the values after </a:t>
            </a:r>
            <a:r>
              <a:rPr lang="en-US" sz="3600" b="1" dirty="0"/>
              <a:t>each episode</a:t>
            </a:r>
            <a:br>
              <a:rPr lang="en-US" sz="36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06085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5112010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Control</a:t>
            </a:r>
            <a:br>
              <a:rPr lang="en-US" sz="4800" dirty="0"/>
            </a:br>
            <a:br>
              <a:rPr lang="en-US" sz="4800" dirty="0"/>
            </a:br>
            <a:r>
              <a:rPr lang="en-US" sz="4000" dirty="0"/>
              <a:t>Incremental updates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66140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992215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+ 7.8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DDAA122-9DCA-7A43-BAD0-8647F3D7155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5839729" y="-112930"/>
            <a:ext cx="1395168" cy="7524790"/>
          </a:xfrm>
          <a:prstGeom prst="curvedConnector4">
            <a:avLst>
              <a:gd name="adj1" fmla="val 22939"/>
              <a:gd name="adj2" fmla="val 999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−1−1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413223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+4+1=+5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  <a:blipFill>
                <a:blip r:embed="rId3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/>
              <p:nvPr/>
            </p:nvSpPr>
            <p:spPr>
              <a:xfrm>
                <a:off x="95694" y="6222694"/>
                <a:ext cx="11898244" cy="5288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step size * (expected – current)  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4" y="6222694"/>
                <a:ext cx="11898244" cy="528863"/>
              </a:xfrm>
              <a:prstGeom prst="rect">
                <a:avLst/>
              </a:prstGeom>
              <a:blipFill>
                <a:blip r:embed="rId37"/>
                <a:stretch>
                  <a:fillRect l="-319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398E5F-A216-4349-B683-81D935B9E0CD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2774919" y="4354864"/>
            <a:ext cx="473054" cy="5704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74FE979-461B-F34B-8F7A-359EB4A93F35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247973" y="5860602"/>
            <a:ext cx="0" cy="3620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F4133106-79CE-734F-992B-57C6C3A3C92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774918" y="4347049"/>
            <a:ext cx="7140350" cy="860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/>
              <p:nvPr/>
            </p:nvSpPr>
            <p:spPr>
              <a:xfrm>
                <a:off x="95694" y="4925346"/>
                <a:ext cx="6304558" cy="93525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=8+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7−8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=7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.8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4" y="4925346"/>
                <a:ext cx="6304558" cy="935256"/>
              </a:xfrm>
              <a:prstGeom prst="rect">
                <a:avLst/>
              </a:prstGeom>
              <a:blipFill>
                <a:blip r:embed="rId38"/>
                <a:stretch>
                  <a:fillRect l="-803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A54E7F-5512-9147-9D95-5AE723F4B19A}"/>
              </a:ext>
            </a:extLst>
          </p:cNvPr>
          <p:cNvSpPr txBox="1"/>
          <p:nvPr/>
        </p:nvSpPr>
        <p:spPr>
          <a:xfrm flipH="1">
            <a:off x="4163853" y="1627369"/>
            <a:ext cx="31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episode X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F34A5D9-8A1F-AF4F-BCE5-9043C23003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14221" y="2798196"/>
            <a:ext cx="4151578" cy="2216255"/>
          </a:xfrm>
          <a:prstGeom prst="curvedConnector3">
            <a:avLst>
              <a:gd name="adj1" fmla="val 999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D788E4-3FDA-F44F-9B76-F9672F374B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63857" y="5422828"/>
            <a:ext cx="6319498" cy="273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ross 111">
            <a:extLst>
              <a:ext uri="{FF2B5EF4-FFF2-40B4-BE49-F238E27FC236}">
                <a16:creationId xmlns:a16="http://schemas.microsoft.com/office/drawing/2014/main" id="{2DD8D26E-7E63-A74E-8362-7EC06EA3A220}"/>
              </a:ext>
            </a:extLst>
          </p:cNvPr>
          <p:cNvSpPr/>
          <p:nvPr/>
        </p:nvSpPr>
        <p:spPr>
          <a:xfrm rot="18814226">
            <a:off x="9738591" y="265590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ross 112">
            <a:extLst>
              <a:ext uri="{FF2B5EF4-FFF2-40B4-BE49-F238E27FC236}">
                <a16:creationId xmlns:a16="http://schemas.microsoft.com/office/drawing/2014/main" id="{94CDBE2E-CAEB-D94C-B19E-F9B74A97B81F}"/>
              </a:ext>
            </a:extLst>
          </p:cNvPr>
          <p:cNvSpPr/>
          <p:nvPr/>
        </p:nvSpPr>
        <p:spPr>
          <a:xfrm rot="18814226">
            <a:off x="9663300" y="510602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EA1A29E-68C1-AF4A-A584-12083612F0FF}"/>
                  </a:ext>
                </a:extLst>
              </p:cNvPr>
              <p:cNvSpPr txBox="1"/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EA1A29E-68C1-AF4A-A584-12083612F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blipFill>
                <a:blip r:embed="rId3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B57F8AB-C789-DA44-8E9E-6ED8D93D5FF1}"/>
                  </a:ext>
                </a:extLst>
              </p:cNvPr>
              <p:cNvSpPr txBox="1"/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B57F8AB-C789-DA44-8E9E-6ED8D93D5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86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562751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+7.8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 +8.8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/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4343554" y="2082544"/>
                <a:ext cx="1770152" cy="132358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−1−1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54" y="2082544"/>
                <a:ext cx="1770152" cy="132358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863689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 +5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3488867" y="3944243"/>
                <a:ext cx="10163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867" y="3944243"/>
                <a:ext cx="1016367" cy="338554"/>
              </a:xfrm>
              <a:prstGeom prst="rect">
                <a:avLst/>
              </a:prstGeom>
              <a:blipFill>
                <a:blip r:embed="rId37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A54E7F-5512-9147-9D95-5AE723F4B19A}"/>
              </a:ext>
            </a:extLst>
          </p:cNvPr>
          <p:cNvSpPr txBox="1"/>
          <p:nvPr/>
        </p:nvSpPr>
        <p:spPr>
          <a:xfrm flipH="1">
            <a:off x="4163853" y="1627369"/>
            <a:ext cx="31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episode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983907" y="230935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907" y="2309353"/>
                <a:ext cx="422787" cy="405619"/>
              </a:xfrm>
              <a:prstGeom prst="ellipse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E9609D-A7FA-BA45-B24B-C58254BA629B}"/>
                  </a:ext>
                </a:extLst>
              </p:cNvPr>
              <p:cNvSpPr/>
              <p:nvPr/>
            </p:nvSpPr>
            <p:spPr>
              <a:xfrm>
                <a:off x="356014" y="6064625"/>
                <a:ext cx="7012461" cy="52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8.8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E9609D-A7FA-BA45-B24B-C58254BA6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14" y="6064625"/>
                <a:ext cx="7012461" cy="52886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Cross 74">
            <a:extLst>
              <a:ext uri="{FF2B5EF4-FFF2-40B4-BE49-F238E27FC236}">
                <a16:creationId xmlns:a16="http://schemas.microsoft.com/office/drawing/2014/main" id="{01B7B136-746B-8445-AF06-77FFBCC17EF7}"/>
              </a:ext>
            </a:extLst>
          </p:cNvPr>
          <p:cNvSpPr/>
          <p:nvPr/>
        </p:nvSpPr>
        <p:spPr>
          <a:xfrm rot="18814226">
            <a:off x="11039551" y="2646305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1BD5DC1D-926A-2F49-B7DC-AEE98E9570E2}"/>
              </a:ext>
            </a:extLst>
          </p:cNvPr>
          <p:cNvSpPr/>
          <p:nvPr/>
        </p:nvSpPr>
        <p:spPr>
          <a:xfrm rot="18814226">
            <a:off x="11013719" y="511645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F2C5AB20-602C-4347-B8E9-942F68D9963D}"/>
              </a:ext>
            </a:extLst>
          </p:cNvPr>
          <p:cNvCxnSpPr>
            <a:cxnSpLocks/>
          </p:cNvCxnSpPr>
          <p:nvPr/>
        </p:nvCxnSpPr>
        <p:spPr>
          <a:xfrm flipV="1">
            <a:off x="4319712" y="2966025"/>
            <a:ext cx="7280940" cy="652819"/>
          </a:xfrm>
          <a:prstGeom prst="curvedConnector3">
            <a:avLst>
              <a:gd name="adj1" fmla="val 100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CEDC9126-48C8-5A49-8228-AA1662C9C4FF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4371597" y="3617340"/>
            <a:ext cx="7146265" cy="1590979"/>
          </a:xfrm>
          <a:prstGeom prst="curvedConnector3">
            <a:avLst>
              <a:gd name="adj1" fmla="val 998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2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3549024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E5ABC-7C36-EF49-A032-C55085552BA0}"/>
              </a:ext>
            </a:extLst>
          </p:cNvPr>
          <p:cNvSpPr txBox="1"/>
          <p:nvPr/>
        </p:nvSpPr>
        <p:spPr>
          <a:xfrm>
            <a:off x="4532462" y="4816549"/>
            <a:ext cx="317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good is my current policy?</a:t>
            </a:r>
          </a:p>
        </p:txBody>
      </p:sp>
    </p:spTree>
    <p:extLst>
      <p:ext uri="{BB962C8B-B14F-4D97-AF65-F5344CB8AC3E}">
        <p14:creationId xmlns:p14="http://schemas.microsoft.com/office/powerpoint/2010/main" val="2286138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073888" y="863487"/>
                <a:ext cx="10423451" cy="4452791"/>
              </a:xfrm>
            </p:spPr>
            <p:txBody>
              <a:bodyPr>
                <a:normAutofit/>
              </a:bodyPr>
              <a:lstStyle/>
              <a:p>
                <a:br>
                  <a:rPr lang="en-US" dirty="0"/>
                </a:br>
                <a:r>
                  <a:rPr lang="en-US" sz="4800" b="1" dirty="0"/>
                  <a:t>What can be improved in this method?</a:t>
                </a:r>
                <a:br>
                  <a:rPr lang="en-US" sz="4800" b="1" dirty="0"/>
                </a:br>
                <a:br>
                  <a:rPr lang="en-US" sz="48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600" dirty="0"/>
                  <a:t> </a:t>
                </a:r>
                <a:r>
                  <a:rPr lang="en-US" sz="2400" dirty="0"/>
                  <a:t>will be high at the beginning and get smaller with time</a:t>
                </a:r>
                <a:br>
                  <a:rPr lang="en-US" sz="2400" dirty="0"/>
                </a:br>
                <a:r>
                  <a:rPr lang="en-US" sz="2400" dirty="0"/>
                  <a:t>This is undesired, we want last information to be indeed more important</a:t>
                </a:r>
                <a:br>
                  <a:rPr lang="en-US" sz="3600" dirty="0"/>
                </a:br>
                <a:endParaRPr lang="en-US" sz="4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073888" y="863487"/>
                <a:ext cx="10423451" cy="445279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183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852855"/>
                <a:ext cx="9144000" cy="5112010"/>
              </a:xfrm>
            </p:spPr>
            <p:txBody>
              <a:bodyPr>
                <a:normAutofit/>
              </a:bodyPr>
              <a:lstStyle/>
              <a:p>
                <a:r>
                  <a:rPr lang="en-US" u="sng" dirty="0"/>
                  <a:t>Monte Carlo Methods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sz="4800" dirty="0"/>
                  <a:t>Monte Carlo Control</a:t>
                </a:r>
                <a:br>
                  <a:rPr lang="en-US" sz="4800" dirty="0"/>
                </a:br>
                <a:br>
                  <a:rPr lang="en-US" sz="4800" dirty="0"/>
                </a:br>
                <a:r>
                  <a:rPr lang="en-US" sz="4000" dirty="0"/>
                  <a:t>Constant Step Size </a:t>
                </a:r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852855"/>
                <a:ext cx="9144000" cy="5112010"/>
              </a:xfrm>
              <a:blipFill>
                <a:blip r:embed="rId2"/>
                <a:stretch>
                  <a:fillRect b="-4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111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2D0EF4-6BFB-434E-9F44-9033F40CA105}"/>
                  </a:ext>
                </a:extLst>
              </p:cNvPr>
              <p:cNvSpPr txBox="1"/>
              <p:nvPr/>
            </p:nvSpPr>
            <p:spPr>
              <a:xfrm>
                <a:off x="827314" y="663514"/>
                <a:ext cx="10624457" cy="5288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step size * (expected – current) 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2D0EF4-6BFB-434E-9F44-9033F40CA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4" y="663514"/>
                <a:ext cx="10624457" cy="5288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05E8D-510F-FF42-B929-C5EAE5368EBD}"/>
                  </a:ext>
                </a:extLst>
              </p:cNvPr>
              <p:cNvSpPr txBox="1"/>
              <p:nvPr/>
            </p:nvSpPr>
            <p:spPr>
              <a:xfrm>
                <a:off x="827314" y="1597033"/>
                <a:ext cx="10624457" cy="40498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fix step size * (expected – current) 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05E8D-510F-FF42-B929-C5EAE5368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4" y="1597033"/>
                <a:ext cx="10624457" cy="404983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6C8468-D957-8F4B-96A5-C3AFE338D766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139543" y="1192377"/>
            <a:ext cx="0" cy="40465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475A0E-A4B4-2542-925D-5CB4EE021166}"/>
              </a:ext>
            </a:extLst>
          </p:cNvPr>
          <p:cNvSpPr txBox="1"/>
          <p:nvPr/>
        </p:nvSpPr>
        <p:spPr>
          <a:xfrm>
            <a:off x="827314" y="2222006"/>
            <a:ext cx="5907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Coding example of Monte Carlo Prediction playing Blackjack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2D055E-6056-B442-B5B3-1A8EB89A4AF2}"/>
              </a:ext>
            </a:extLst>
          </p:cNvPr>
          <p:cNvSpPr txBox="1"/>
          <p:nvPr/>
        </p:nvSpPr>
        <p:spPr>
          <a:xfrm>
            <a:off x="827314" y="2757864"/>
            <a:ext cx="547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Coding example of Monte Carlo Control playing Blackjack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BCF82D-B871-D443-96FF-240401A93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692" y="3485945"/>
            <a:ext cx="102997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43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DADD-45C1-BF44-BC90-DF865CCE9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29" y="0"/>
            <a:ext cx="10515600" cy="1325563"/>
          </a:xfrm>
        </p:spPr>
        <p:txBody>
          <a:bodyPr/>
          <a:lstStyle/>
          <a:p>
            <a:r>
              <a:rPr lang="en-US" dirty="0"/>
              <a:t>Recap of Monte Carlo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114E9-AB90-2B44-95CB-83DFA098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15"/>
          <a:stretch/>
        </p:blipFill>
        <p:spPr>
          <a:xfrm>
            <a:off x="473529" y="3994038"/>
            <a:ext cx="5519057" cy="27178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9382C-4C82-484F-BF2B-9CFE4D9A3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153"/>
          <a:stretch/>
        </p:blipFill>
        <p:spPr>
          <a:xfrm>
            <a:off x="7223578" y="2128158"/>
            <a:ext cx="4499429" cy="30988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8EFA5F-8842-1144-8070-EB7833B4C7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902"/>
          <a:stretch/>
        </p:blipFill>
        <p:spPr>
          <a:xfrm>
            <a:off x="473529" y="1015773"/>
            <a:ext cx="4724400" cy="286692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753585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Environment Example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4D190BC-ACD5-FC4A-9E0B-FFD0B78DAB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5205487"/>
                  </p:ext>
                </p:extLst>
              </p:nvPr>
            </p:nvGraphicFramePr>
            <p:xfrm>
              <a:off x="920261" y="1860793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3662239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650091672"/>
                        </a:ext>
                      </a:extLst>
                    </a:gridCol>
                  </a:tblGrid>
                  <a:tr h="1371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35261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545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4D190BC-ACD5-FC4A-9E0B-FFD0B78DAB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5205487"/>
                  </p:ext>
                </p:extLst>
              </p:nvPr>
            </p:nvGraphicFramePr>
            <p:xfrm>
              <a:off x="920261" y="1860793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3662239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650091672"/>
                        </a:ext>
                      </a:extLst>
                    </a:gridCol>
                  </a:tblGrid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17" t="-917" r="-9908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852" t="-91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35261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917" t="-101852" r="-99083" b="-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1852" t="-101852" b="-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54506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618" y="4840020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4271099" y="250580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4271099" y="30125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4288683" y="350981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4297476" y="400704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D28492-F933-8F42-A3B6-1260F71CCC51}"/>
                  </a:ext>
                </a:extLst>
              </p:cNvPr>
              <p:cNvSpPr/>
              <p:nvPr/>
            </p:nvSpPr>
            <p:spPr>
              <a:xfrm>
                <a:off x="4587621" y="2450783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D28492-F933-8F42-A3B6-1260F71CC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621" y="2450783"/>
                <a:ext cx="4662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5E2C7B-1206-8A4A-9AD0-3561E41128B5}"/>
                  </a:ext>
                </a:extLst>
              </p:cNvPr>
              <p:cNvSpPr/>
              <p:nvPr/>
            </p:nvSpPr>
            <p:spPr>
              <a:xfrm>
                <a:off x="4565776" y="292236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5E2C7B-1206-8A4A-9AD0-3561E4112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776" y="2922364"/>
                <a:ext cx="4731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F783-260B-5E41-AC08-0B6E4EE7D800}"/>
                  </a:ext>
                </a:extLst>
              </p:cNvPr>
              <p:cNvSpPr/>
              <p:nvPr/>
            </p:nvSpPr>
            <p:spPr>
              <a:xfrm>
                <a:off x="4586018" y="340075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F783-260B-5E41-AC08-0B6E4EE7D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18" y="3400757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05F2B1-E176-5C49-9394-D6DBAE25F6B3}"/>
                  </a:ext>
                </a:extLst>
              </p:cNvPr>
              <p:cNvSpPr/>
              <p:nvPr/>
            </p:nvSpPr>
            <p:spPr>
              <a:xfrm>
                <a:off x="4573766" y="391365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05F2B1-E176-5C49-9394-D6DBAE25F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766" y="3913651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FD3AF17-4076-5B4D-B374-CD964A609FEF}"/>
              </a:ext>
            </a:extLst>
          </p:cNvPr>
          <p:cNvSpPr txBox="1"/>
          <p:nvPr/>
        </p:nvSpPr>
        <p:spPr>
          <a:xfrm>
            <a:off x="1960685" y="1503485"/>
            <a:ext cx="76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AB464-D4BE-794F-9ABC-52C6B1235791}"/>
              </a:ext>
            </a:extLst>
          </p:cNvPr>
          <p:cNvSpPr txBox="1"/>
          <p:nvPr/>
        </p:nvSpPr>
        <p:spPr>
          <a:xfrm>
            <a:off x="4009292" y="193430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8DAFAB-6299-6E40-9E5F-69444E54709C}"/>
              </a:ext>
            </a:extLst>
          </p:cNvPr>
          <p:cNvSpPr txBox="1"/>
          <p:nvPr/>
        </p:nvSpPr>
        <p:spPr>
          <a:xfrm>
            <a:off x="1858618" y="5966773"/>
            <a:ext cx="74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AD6C1C-2E70-674B-B458-D6297A5C7EB2}"/>
                  </a:ext>
                </a:extLst>
              </p:cNvPr>
              <p:cNvSpPr/>
              <p:nvPr/>
            </p:nvSpPr>
            <p:spPr>
              <a:xfrm>
                <a:off x="5838092" y="3382508"/>
                <a:ext cx="5284177" cy="9233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</a:t>
                </a:r>
              </a:p>
              <a:p>
                <a:pPr lvl="0">
                  <a:defRPr/>
                </a:pPr>
                <a:r>
                  <a:rPr lang="en-US" dirty="0"/>
                  <a:t>Thus, </a:t>
                </a:r>
                <a:r>
                  <a:rPr lang="en-US" b="1" dirty="0"/>
                  <a:t>there are 4 possible states </a:t>
                </a:r>
                <a:r>
                  <a:rPr lang="en-US" dirty="0"/>
                  <a:t>in this environment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AD6C1C-2E70-674B-B458-D6297A5C7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3382508"/>
                <a:ext cx="5284177" cy="923330"/>
              </a:xfrm>
              <a:prstGeom prst="rect">
                <a:avLst/>
              </a:prstGeom>
              <a:blipFill>
                <a:blip r:embed="rId9"/>
                <a:stretch>
                  <a:fillRect l="-957" t="-1333" b="-800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C9FF83-9AC0-5C40-9DCB-9FD4A003DA99}"/>
                  </a:ext>
                </a:extLst>
              </p:cNvPr>
              <p:cNvSpPr txBox="1"/>
              <p:nvPr/>
            </p:nvSpPr>
            <p:spPr>
              <a:xfrm>
                <a:off x="5838092" y="1934308"/>
                <a:ext cx="236731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Rewards</a:t>
                </a:r>
              </a:p>
              <a:p>
                <a:endParaRPr lang="en-US" dirty="0"/>
              </a:p>
              <a:p>
                <a:pPr marL="285750" indent="-28575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for reaching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s-ES" dirty="0"/>
              </a:p>
              <a:p>
                <a:pPr marL="285750" indent="-28575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otherwise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C9FF83-9AC0-5C40-9DCB-9FD4A003D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1934308"/>
                <a:ext cx="2367315" cy="1200329"/>
              </a:xfrm>
              <a:prstGeom prst="rect">
                <a:avLst/>
              </a:prstGeom>
              <a:blipFill>
                <a:blip r:embed="rId10"/>
                <a:stretch>
                  <a:fillRect l="-2139" t="-1042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046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Environment Example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265771"/>
              </p:ext>
            </p:extLst>
          </p:nvPr>
        </p:nvGraphicFramePr>
        <p:xfrm>
          <a:off x="920261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50" y="3375955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1462723" y="31114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2779933" y="313794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770792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2154656" y="381920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8F32DD8-76CE-6C4D-8B8A-D697FF43C911}"/>
              </a:ext>
            </a:extLst>
          </p:cNvPr>
          <p:cNvSpPr/>
          <p:nvPr/>
        </p:nvSpPr>
        <p:spPr>
          <a:xfrm rot="18814226">
            <a:off x="2094152" y="371444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D35BB82-65AA-6E49-9957-9EA04AB21CEA}"/>
              </a:ext>
            </a:extLst>
          </p:cNvPr>
          <p:cNvSpPr/>
          <p:nvPr/>
        </p:nvSpPr>
        <p:spPr>
          <a:xfrm>
            <a:off x="2160517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021007-3E45-CD43-BCA5-C2D2452DA6BF}"/>
              </a:ext>
            </a:extLst>
          </p:cNvPr>
          <p:cNvSpPr/>
          <p:nvPr/>
        </p:nvSpPr>
        <p:spPr>
          <a:xfrm>
            <a:off x="3550242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52DAD5-A947-704A-A032-27ABA83C1D8B}"/>
              </a:ext>
            </a:extLst>
          </p:cNvPr>
          <p:cNvSpPr/>
          <p:nvPr/>
        </p:nvSpPr>
        <p:spPr>
          <a:xfrm rot="10800000">
            <a:off x="734542" y="38167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22D9906-22BA-3148-9FB0-5CECCBF4200C}"/>
              </a:ext>
            </a:extLst>
          </p:cNvPr>
          <p:cNvSpPr/>
          <p:nvPr/>
        </p:nvSpPr>
        <p:spPr>
          <a:xfrm rot="5400000">
            <a:off x="1462722" y="459437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5F50F8-516A-AE45-A653-AC909FD5BB28}"/>
              </a:ext>
            </a:extLst>
          </p:cNvPr>
          <p:cNvSpPr/>
          <p:nvPr/>
        </p:nvSpPr>
        <p:spPr>
          <a:xfrm rot="16200000">
            <a:off x="1462722" y="17542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8D6E29-947E-6B40-A5C8-F41ED096AA9E}"/>
              </a:ext>
            </a:extLst>
          </p:cNvPr>
          <p:cNvSpPr/>
          <p:nvPr/>
        </p:nvSpPr>
        <p:spPr>
          <a:xfrm rot="16200000">
            <a:off x="2795844" y="1744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305ECD14-13A4-FC4B-A884-44CA66150C48}"/>
              </a:ext>
            </a:extLst>
          </p:cNvPr>
          <p:cNvSpPr/>
          <p:nvPr/>
        </p:nvSpPr>
        <p:spPr>
          <a:xfrm rot="18814226">
            <a:off x="1414482" y="444654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99FC7CA2-3A6E-1142-88E3-6139D717703B}"/>
              </a:ext>
            </a:extLst>
          </p:cNvPr>
          <p:cNvSpPr/>
          <p:nvPr/>
        </p:nvSpPr>
        <p:spPr>
          <a:xfrm rot="18814226">
            <a:off x="700640" y="371840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6073934-EF71-EF49-A45E-CC5D05BF604B}"/>
              </a:ext>
            </a:extLst>
          </p:cNvPr>
          <p:cNvSpPr/>
          <p:nvPr/>
        </p:nvSpPr>
        <p:spPr>
          <a:xfrm rot="18814226">
            <a:off x="722552" y="240067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B7B0B18-4465-1942-A5C9-C82B2701D84E}"/>
              </a:ext>
            </a:extLst>
          </p:cNvPr>
          <p:cNvSpPr/>
          <p:nvPr/>
        </p:nvSpPr>
        <p:spPr>
          <a:xfrm rot="18814226">
            <a:off x="1414483" y="169340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6488514A-D776-1549-AC9B-11142318F050}"/>
              </a:ext>
            </a:extLst>
          </p:cNvPr>
          <p:cNvSpPr/>
          <p:nvPr/>
        </p:nvSpPr>
        <p:spPr>
          <a:xfrm rot="18814226">
            <a:off x="2747604" y="1652636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9D3A726-2FB6-1D4B-A389-7A5AF78993A9}"/>
              </a:ext>
            </a:extLst>
          </p:cNvPr>
          <p:cNvSpPr/>
          <p:nvPr/>
        </p:nvSpPr>
        <p:spPr>
          <a:xfrm rot="18814226">
            <a:off x="3487664" y="2391241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73B98660-4125-284A-908B-3FCAA92B1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609550"/>
              </p:ext>
            </p:extLst>
          </p:nvPr>
        </p:nvGraphicFramePr>
        <p:xfrm>
          <a:off x="5325548" y="2448853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03FEEDC3-1785-B941-8712-8A6CC196909B}"/>
              </a:ext>
            </a:extLst>
          </p:cNvPr>
          <p:cNvSpPr txBox="1"/>
          <p:nvPr/>
        </p:nvSpPr>
        <p:spPr>
          <a:xfrm>
            <a:off x="6298464" y="1583563"/>
            <a:ext cx="333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 and Counter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6308F8-1F26-C540-908C-CB24EF3F75C4}"/>
                  </a:ext>
                </a:extLst>
              </p:cNvPr>
              <p:cNvSpPr/>
              <p:nvPr/>
            </p:nvSpPr>
            <p:spPr>
              <a:xfrm>
                <a:off x="4844563" y="2408169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6308F8-1F26-C540-908C-CB24EF3F7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563" y="2408169"/>
                <a:ext cx="4381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937155-9530-6E46-8089-E7FF730A30AB}"/>
                  </a:ext>
                </a:extLst>
              </p:cNvPr>
              <p:cNvSpPr/>
              <p:nvPr/>
            </p:nvSpPr>
            <p:spPr>
              <a:xfrm>
                <a:off x="4838673" y="2804145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937155-9530-6E46-8089-E7FF730A3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3" y="2804145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BA52B0-6FB3-4048-912C-7586D1471B9A}"/>
                  </a:ext>
                </a:extLst>
              </p:cNvPr>
              <p:cNvSpPr/>
              <p:nvPr/>
            </p:nvSpPr>
            <p:spPr>
              <a:xfrm>
                <a:off x="4838673" y="3173477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BA52B0-6FB3-4048-912C-7586D1471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3" y="3173477"/>
                <a:ext cx="443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60197454-73C1-364F-A2B4-935FD8B70447}"/>
              </a:ext>
            </a:extLst>
          </p:cNvPr>
          <p:cNvSpPr/>
          <p:nvPr/>
        </p:nvSpPr>
        <p:spPr>
          <a:xfrm rot="16200000">
            <a:off x="5582319" y="209386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4B6977-A753-F041-93B2-0CE72C7BE14C}"/>
                  </a:ext>
                </a:extLst>
              </p:cNvPr>
              <p:cNvSpPr/>
              <p:nvPr/>
            </p:nvSpPr>
            <p:spPr>
              <a:xfrm>
                <a:off x="5898841" y="2038837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4B6977-A753-F041-93B2-0CE72C7BE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1" y="2038837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>
            <a:extLst>
              <a:ext uri="{FF2B5EF4-FFF2-40B4-BE49-F238E27FC236}">
                <a16:creationId xmlns:a16="http://schemas.microsoft.com/office/drawing/2014/main" id="{2BD94C88-E865-4044-ADE3-057CE1B4FB18}"/>
              </a:ext>
            </a:extLst>
          </p:cNvPr>
          <p:cNvSpPr/>
          <p:nvPr/>
        </p:nvSpPr>
        <p:spPr>
          <a:xfrm rot="10800000">
            <a:off x="8107879" y="21533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8471E4-6454-1D49-97F0-D5976507D563}"/>
                  </a:ext>
                </a:extLst>
              </p:cNvPr>
              <p:cNvSpPr/>
              <p:nvPr/>
            </p:nvSpPr>
            <p:spPr>
              <a:xfrm>
                <a:off x="8405214" y="2044309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8471E4-6454-1D49-97F0-D5976507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214" y="2044309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Arrow 37">
            <a:extLst>
              <a:ext uri="{FF2B5EF4-FFF2-40B4-BE49-F238E27FC236}">
                <a16:creationId xmlns:a16="http://schemas.microsoft.com/office/drawing/2014/main" id="{1AC8CD79-E5BB-5442-9931-D3AF053105FB}"/>
              </a:ext>
            </a:extLst>
          </p:cNvPr>
          <p:cNvSpPr/>
          <p:nvPr/>
        </p:nvSpPr>
        <p:spPr>
          <a:xfrm>
            <a:off x="9482793" y="215257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FA280B-2BE4-6E41-9460-6FEDBA2D4ECF}"/>
                  </a:ext>
                </a:extLst>
              </p:cNvPr>
              <p:cNvSpPr/>
              <p:nvPr/>
            </p:nvSpPr>
            <p:spPr>
              <a:xfrm>
                <a:off x="9759083" y="2059179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FA280B-2BE4-6E41-9460-6FEDBA2D4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083" y="2059179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Arrow 39">
            <a:extLst>
              <a:ext uri="{FF2B5EF4-FFF2-40B4-BE49-F238E27FC236}">
                <a16:creationId xmlns:a16="http://schemas.microsoft.com/office/drawing/2014/main" id="{E5212474-7FF3-494B-9B27-DDDD81A6043F}"/>
              </a:ext>
            </a:extLst>
          </p:cNvPr>
          <p:cNvSpPr/>
          <p:nvPr/>
        </p:nvSpPr>
        <p:spPr>
          <a:xfrm rot="5400000">
            <a:off x="6932476" y="212518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2DC9C8-B846-7944-8F1B-9C05FFE94D80}"/>
                  </a:ext>
                </a:extLst>
              </p:cNvPr>
              <p:cNvSpPr/>
              <p:nvPr/>
            </p:nvSpPr>
            <p:spPr>
              <a:xfrm>
                <a:off x="7227153" y="203496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2DC9C8-B846-7944-8F1B-9C05FFE94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153" y="2034961"/>
                <a:ext cx="4731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3D897935-2708-C145-A992-96D791F61FC4}"/>
              </a:ext>
            </a:extLst>
          </p:cNvPr>
          <p:cNvSpPr/>
          <p:nvPr/>
        </p:nvSpPr>
        <p:spPr>
          <a:xfrm>
            <a:off x="4838673" y="3805016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dirty="0"/>
              <a:t>X represents that if the agent takes that action, it will remain in the same cell in the next state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860F69-3C7E-9542-ACE1-E58EBF549F3D}"/>
              </a:ext>
            </a:extLst>
          </p:cNvPr>
          <p:cNvSpPr/>
          <p:nvPr/>
        </p:nvSpPr>
        <p:spPr>
          <a:xfrm>
            <a:off x="4838673" y="4649082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>
              <a:defRPr/>
            </a:pPr>
            <a:r>
              <a:rPr lang="en-US" dirty="0"/>
              <a:t>The Table of values is trying to answer the natural question:</a:t>
            </a:r>
          </a:p>
          <a:p>
            <a:pPr lvl="0">
              <a:defRPr/>
            </a:pPr>
            <a:r>
              <a:rPr lang="en-US" dirty="0"/>
              <a:t>	</a:t>
            </a:r>
            <a:r>
              <a:rPr lang="en-US" i="1" dirty="0"/>
              <a:t>which action is the best one at each state?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5448AC-EF8C-5244-A1BF-33EEFF18CAC0}"/>
              </a:ext>
            </a:extLst>
          </p:cNvPr>
          <p:cNvSpPr/>
          <p:nvPr/>
        </p:nvSpPr>
        <p:spPr>
          <a:xfrm>
            <a:off x="4842663" y="5478862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dirty="0"/>
              <a:t>Counter Table is keeping track of how many time each state has been visited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0180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Example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20261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50" y="3375955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1462723" y="31114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2779933" y="313794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770792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2154656" y="381920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8F32DD8-76CE-6C4D-8B8A-D697FF43C911}"/>
              </a:ext>
            </a:extLst>
          </p:cNvPr>
          <p:cNvSpPr/>
          <p:nvPr/>
        </p:nvSpPr>
        <p:spPr>
          <a:xfrm rot="18814226">
            <a:off x="2094152" y="371444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D35BB82-65AA-6E49-9957-9EA04AB21CEA}"/>
              </a:ext>
            </a:extLst>
          </p:cNvPr>
          <p:cNvSpPr/>
          <p:nvPr/>
        </p:nvSpPr>
        <p:spPr>
          <a:xfrm>
            <a:off x="2160517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021007-3E45-CD43-BCA5-C2D2452DA6BF}"/>
              </a:ext>
            </a:extLst>
          </p:cNvPr>
          <p:cNvSpPr/>
          <p:nvPr/>
        </p:nvSpPr>
        <p:spPr>
          <a:xfrm>
            <a:off x="3550242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52DAD5-A947-704A-A032-27ABA83C1D8B}"/>
              </a:ext>
            </a:extLst>
          </p:cNvPr>
          <p:cNvSpPr/>
          <p:nvPr/>
        </p:nvSpPr>
        <p:spPr>
          <a:xfrm rot="10800000">
            <a:off x="734542" y="38167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22D9906-22BA-3148-9FB0-5CECCBF4200C}"/>
              </a:ext>
            </a:extLst>
          </p:cNvPr>
          <p:cNvSpPr/>
          <p:nvPr/>
        </p:nvSpPr>
        <p:spPr>
          <a:xfrm rot="5400000">
            <a:off x="1462722" y="459437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5F50F8-516A-AE45-A653-AC909FD5BB28}"/>
              </a:ext>
            </a:extLst>
          </p:cNvPr>
          <p:cNvSpPr/>
          <p:nvPr/>
        </p:nvSpPr>
        <p:spPr>
          <a:xfrm rot="16200000">
            <a:off x="1462722" y="17542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8D6E29-947E-6B40-A5C8-F41ED096AA9E}"/>
              </a:ext>
            </a:extLst>
          </p:cNvPr>
          <p:cNvSpPr/>
          <p:nvPr/>
        </p:nvSpPr>
        <p:spPr>
          <a:xfrm rot="16200000">
            <a:off x="2795844" y="1744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305ECD14-13A4-FC4B-A884-44CA66150C48}"/>
              </a:ext>
            </a:extLst>
          </p:cNvPr>
          <p:cNvSpPr/>
          <p:nvPr/>
        </p:nvSpPr>
        <p:spPr>
          <a:xfrm rot="18814226">
            <a:off x="1414482" y="444654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99FC7CA2-3A6E-1142-88E3-6139D717703B}"/>
              </a:ext>
            </a:extLst>
          </p:cNvPr>
          <p:cNvSpPr/>
          <p:nvPr/>
        </p:nvSpPr>
        <p:spPr>
          <a:xfrm rot="18814226">
            <a:off x="700640" y="371840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6073934-EF71-EF49-A45E-CC5D05BF604B}"/>
              </a:ext>
            </a:extLst>
          </p:cNvPr>
          <p:cNvSpPr/>
          <p:nvPr/>
        </p:nvSpPr>
        <p:spPr>
          <a:xfrm rot="18814226">
            <a:off x="722552" y="240067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B7B0B18-4465-1942-A5C9-C82B2701D84E}"/>
              </a:ext>
            </a:extLst>
          </p:cNvPr>
          <p:cNvSpPr/>
          <p:nvPr/>
        </p:nvSpPr>
        <p:spPr>
          <a:xfrm rot="18814226">
            <a:off x="1414483" y="169340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6488514A-D776-1549-AC9B-11142318F050}"/>
              </a:ext>
            </a:extLst>
          </p:cNvPr>
          <p:cNvSpPr/>
          <p:nvPr/>
        </p:nvSpPr>
        <p:spPr>
          <a:xfrm rot="18814226">
            <a:off x="2747604" y="1652636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9D3A726-2FB6-1D4B-A389-7A5AF78993A9}"/>
              </a:ext>
            </a:extLst>
          </p:cNvPr>
          <p:cNvSpPr/>
          <p:nvPr/>
        </p:nvSpPr>
        <p:spPr>
          <a:xfrm rot="18814226">
            <a:off x="3487664" y="2391241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223B82-988A-2C47-BC6D-25971647B05D}"/>
                  </a:ext>
                </a:extLst>
              </p:cNvPr>
              <p:cNvSpPr txBox="1"/>
              <p:nvPr/>
            </p:nvSpPr>
            <p:spPr>
              <a:xfrm>
                <a:off x="4498234" y="2100004"/>
                <a:ext cx="1895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223B82-988A-2C47-BC6D-25971647B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34" y="2100004"/>
                <a:ext cx="1895584" cy="369332"/>
              </a:xfrm>
              <a:prstGeom prst="rect">
                <a:avLst/>
              </a:prstGeom>
              <a:blipFill>
                <a:blip r:embed="rId4"/>
                <a:stretch>
                  <a:fillRect l="-2667" t="-3333" r="-1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F26FFC0-F645-5E49-B233-3A90317B2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049549"/>
                  </p:ext>
                </p:extLst>
              </p:nvPr>
            </p:nvGraphicFramePr>
            <p:xfrm>
              <a:off x="6545822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F26FFC0-F645-5E49-B233-3A90317B2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049549"/>
                  </p:ext>
                </p:extLst>
              </p:nvPr>
            </p:nvGraphicFramePr>
            <p:xfrm>
              <a:off x="6545822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875D399-0FE9-9042-AED6-279D4B982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19744"/>
                  </p:ext>
                </p:extLst>
              </p:nvPr>
            </p:nvGraphicFramePr>
            <p:xfrm>
              <a:off x="7542284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875D399-0FE9-9042-AED6-279D4B982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19744"/>
                  </p:ext>
                </p:extLst>
              </p:nvPr>
            </p:nvGraphicFramePr>
            <p:xfrm>
              <a:off x="7542284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9813A17-0158-074B-A81A-C377AC543D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411"/>
                  </p:ext>
                </p:extLst>
              </p:nvPr>
            </p:nvGraphicFramePr>
            <p:xfrm>
              <a:off x="8538746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9813A17-0158-074B-A81A-C377AC543D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411"/>
                  </p:ext>
                </p:extLst>
              </p:nvPr>
            </p:nvGraphicFramePr>
            <p:xfrm>
              <a:off x="8538746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22CBCAC-0742-434C-A1A5-A7B6BD478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606751"/>
                  </p:ext>
                </p:extLst>
              </p:nvPr>
            </p:nvGraphicFramePr>
            <p:xfrm>
              <a:off x="9535208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22CBCAC-0742-434C-A1A5-A7B6BD478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606751"/>
                  </p:ext>
                </p:extLst>
              </p:nvPr>
            </p:nvGraphicFramePr>
            <p:xfrm>
              <a:off x="9535208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Right Arrow 31">
            <a:extLst>
              <a:ext uri="{FF2B5EF4-FFF2-40B4-BE49-F238E27FC236}">
                <a16:creationId xmlns:a16="http://schemas.microsoft.com/office/drawing/2014/main" id="{CE50443D-7F62-0046-8EEB-12CED8D0EC0A}"/>
              </a:ext>
            </a:extLst>
          </p:cNvPr>
          <p:cNvSpPr/>
          <p:nvPr/>
        </p:nvSpPr>
        <p:spPr>
          <a:xfrm rot="16200000">
            <a:off x="7130302" y="2178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4E750A56-6555-B042-BDB5-B426E1896173}"/>
              </a:ext>
            </a:extLst>
          </p:cNvPr>
          <p:cNvSpPr/>
          <p:nvPr/>
        </p:nvSpPr>
        <p:spPr>
          <a:xfrm>
            <a:off x="8137771" y="218156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CB26F867-BD78-A946-9EB7-BB44CF27746C}"/>
              </a:ext>
            </a:extLst>
          </p:cNvPr>
          <p:cNvSpPr/>
          <p:nvPr/>
        </p:nvSpPr>
        <p:spPr>
          <a:xfrm rot="5400000">
            <a:off x="9109758" y="217813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47C44-F0BC-E945-A28A-3E9FFE2BBB30}"/>
              </a:ext>
            </a:extLst>
          </p:cNvPr>
          <p:cNvSpPr txBox="1"/>
          <p:nvPr/>
        </p:nvSpPr>
        <p:spPr>
          <a:xfrm>
            <a:off x="4637731" y="2909124"/>
            <a:ext cx="671606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agent has to find this policy by </a:t>
            </a:r>
            <a:r>
              <a:rPr lang="en-US" b="1" dirty="0"/>
              <a:t>interacting</a:t>
            </a:r>
            <a:r>
              <a:rPr lang="en-US" dirty="0"/>
              <a:t> with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233743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2806578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Prediction</a:t>
            </a:r>
          </a:p>
        </p:txBody>
      </p:sp>
    </p:spTree>
    <p:extLst>
      <p:ext uri="{BB962C8B-B14F-4D97-AF65-F5344CB8AC3E}">
        <p14:creationId xmlns:p14="http://schemas.microsoft.com/office/powerpoint/2010/main" val="287923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305632"/>
              </p:ext>
            </p:extLst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283428"/>
                  </p:ext>
                </p:extLst>
              </p:nvPr>
            </p:nvGraphicFramePr>
            <p:xfrm>
              <a:off x="6747084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283428"/>
                  </p:ext>
                </p:extLst>
              </p:nvPr>
            </p:nvGraphicFramePr>
            <p:xfrm>
              <a:off x="6747084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0234533"/>
                  </p:ext>
                </p:extLst>
              </p:nvPr>
            </p:nvGraphicFramePr>
            <p:xfrm>
              <a:off x="7743546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0234533"/>
                  </p:ext>
                </p:extLst>
              </p:nvPr>
            </p:nvGraphicFramePr>
            <p:xfrm>
              <a:off x="7743546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>
            <a:off x="6346109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F6141-603F-A748-898F-B6D32FB70F18}"/>
              </a:ext>
            </a:extLst>
          </p:cNvPr>
          <p:cNvSpPr/>
          <p:nvPr/>
        </p:nvSpPr>
        <p:spPr>
          <a:xfrm rot="5400000">
            <a:off x="7318096" y="249256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/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7675123" y="414842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123" y="414842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7363492" y="420968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92" y="4209688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7005918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8702593" y="345948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593" y="3459482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8390962" y="3520750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62" y="3520750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8035994" y="3661473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8108097" y="38079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97" y="3807963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826760"/>
                  </p:ext>
                </p:extLst>
              </p:nvPr>
            </p:nvGraphicFramePr>
            <p:xfrm>
              <a:off x="10362834" y="4047967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826760"/>
                  </p:ext>
                </p:extLst>
              </p:nvPr>
            </p:nvGraphicFramePr>
            <p:xfrm>
              <a:off x="10362834" y="4047967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6897" r="-1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103333" r="-15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210345" r="-150000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300000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6856440" y="745646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7168325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8ABD68DB-7C33-414F-BE29-AACAD7D5A12B}"/>
              </a:ext>
            </a:extLst>
          </p:cNvPr>
          <p:cNvSpPr/>
          <p:nvPr/>
        </p:nvSpPr>
        <p:spPr>
          <a:xfrm rot="5400000">
            <a:off x="8363620" y="398514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2312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Monte Carlo Methods run ENTIRE episodes</a:t>
            </a:r>
          </a:p>
        </p:txBody>
      </p:sp>
    </p:spTree>
    <p:extLst>
      <p:ext uri="{BB962C8B-B14F-4D97-AF65-F5344CB8AC3E}">
        <p14:creationId xmlns:p14="http://schemas.microsoft.com/office/powerpoint/2010/main" val="249978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21065 L 0.11224 -0.2106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24 -0.21065 L 0.11302 -1.85185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724651"/>
                  </p:ext>
                </p:extLst>
              </p:nvPr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724651"/>
                  </p:ext>
                </p:extLst>
              </p:nvPr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996162"/>
                  </p:ext>
                </p:extLst>
              </p:nvPr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996162"/>
                  </p:ext>
                </p:extLst>
              </p:nvPr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054802"/>
                  </p:ext>
                </p:extLst>
              </p:nvPr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054802"/>
                  </p:ext>
                </p:extLst>
              </p:nvPr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47420"/>
                  </p:ext>
                </p:extLst>
              </p:nvPr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47420"/>
                  </p:ext>
                </p:extLst>
              </p:nvPr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0177527"/>
                  </p:ext>
                </p:extLst>
              </p:nvPr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0177527"/>
                  </p:ext>
                </p:extLst>
              </p:nvPr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3448" r="-15517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100000" r="-15517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206897" r="-155172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296667" r="-155172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271338" y="4810127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902997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730622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DDAA122-9DCA-7A43-BAD0-8647F3D7155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5619412" y="51194"/>
            <a:ext cx="1451361" cy="7140350"/>
          </a:xfrm>
          <a:prstGeom prst="curvedConnector4">
            <a:avLst>
              <a:gd name="adj1" fmla="val -15751"/>
              <a:gd name="adj2" fmla="val 596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BC4ACA7-2C46-5D4B-B019-FA9336EC90EB}"/>
              </a:ext>
            </a:extLst>
          </p:cNvPr>
          <p:cNvSpPr txBox="1"/>
          <p:nvPr/>
        </p:nvSpPr>
        <p:spPr>
          <a:xfrm>
            <a:off x="4767232" y="1593931"/>
            <a:ext cx="193354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Cumulative Return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6A6F9B-4409-924E-BE02-8D2E4CA9FB7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059321" y="1778597"/>
            <a:ext cx="707911" cy="927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772701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blipFill>
                <a:blip r:embed="rId29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  <a:blipFill>
                <a:blip r:embed="rId3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/>
              <p:nvPr/>
            </p:nvSpPr>
            <p:spPr>
              <a:xfrm>
                <a:off x="1595773" y="6222694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73" y="6222694"/>
                <a:ext cx="4805366" cy="369332"/>
              </a:xfrm>
              <a:prstGeom prst="rect">
                <a:avLst/>
              </a:prstGeom>
              <a:blipFill>
                <a:blip r:embed="rId38"/>
                <a:stretch>
                  <a:fillRect l="-785" t="-3030" b="-18182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398E5F-A216-4349-B683-81D935B9E0CD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2774917" y="4354862"/>
            <a:ext cx="1222651" cy="5704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74FE979-461B-F34B-8F7A-359EB4A93F35}"/>
              </a:ext>
            </a:extLst>
          </p:cNvPr>
          <p:cNvCxnSpPr>
            <a:cxnSpLocks/>
            <a:stCxn id="41" idx="2"/>
            <a:endCxn id="116" idx="0"/>
          </p:cNvCxnSpPr>
          <p:nvPr/>
        </p:nvCxnSpPr>
        <p:spPr>
          <a:xfrm>
            <a:off x="3997568" y="5294678"/>
            <a:ext cx="888" cy="92801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F4133106-79CE-734F-992B-57C6C3A3C924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797122" y="1324845"/>
            <a:ext cx="1043020" cy="70874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39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A31555C8-AE3F-2243-BB5D-A374EA2D6AEC}"/>
                  </a:ext>
                </a:extLst>
              </p:cNvPr>
              <p:cNvSpPr/>
              <p:nvPr/>
            </p:nvSpPr>
            <p:spPr>
              <a:xfrm>
                <a:off x="4987482" y="5364159"/>
                <a:ext cx="11327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A31555C8-AE3F-2243-BB5D-A374EA2D6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482" y="5364159"/>
                <a:ext cx="1132746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20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1739</Words>
  <Application>Microsoft Macintosh PowerPoint</Application>
  <PresentationFormat>Widescreen</PresentationFormat>
  <Paragraphs>664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   Monte Carlo Methods</vt:lpstr>
      <vt:lpstr>Index</vt:lpstr>
      <vt:lpstr>Monte Carlo Methods  Monte Carlo Prediction</vt:lpstr>
      <vt:lpstr>Environment Example </vt:lpstr>
      <vt:lpstr>Environment Example </vt:lpstr>
      <vt:lpstr>Environment Example </vt:lpstr>
      <vt:lpstr>Monte Carlo Methods  Monte Carlo Prediction</vt:lpstr>
      <vt:lpstr>Monte Carlo Prediction </vt:lpstr>
      <vt:lpstr>Monte Carlo Prediction</vt:lpstr>
      <vt:lpstr>Monte Carlo Prediction</vt:lpstr>
      <vt:lpstr>Monte Carlo Prediction</vt:lpstr>
      <vt:lpstr>Monte Carlo Prediction</vt:lpstr>
      <vt:lpstr>Monte Carlo Prediction</vt:lpstr>
      <vt:lpstr>Monte Carlo Methods  First-Visit vs Every-Visit</vt:lpstr>
      <vt:lpstr>Monte Carlo First Visit</vt:lpstr>
      <vt:lpstr>PowerPoint Presentation</vt:lpstr>
      <vt:lpstr>Monte Carlo First Visit</vt:lpstr>
      <vt:lpstr>NOTE 1</vt:lpstr>
      <vt:lpstr>NOTE 2</vt:lpstr>
      <vt:lpstr>Monte Carlo Methods  Monte Carlo Control</vt:lpstr>
      <vt:lpstr>NOTE 3</vt:lpstr>
      <vt:lpstr>PowerPoint Presentation</vt:lpstr>
      <vt:lpstr> What is the problem with acting greedy?  We do not ensure we visit every possible state  Then, how can we be sure our policy is the best one?</vt:lpstr>
      <vt:lpstr>ε-greedy</vt:lpstr>
      <vt:lpstr>Greedy in the Limit with Infinite Exploration </vt:lpstr>
      <vt:lpstr> What can be improved in this method?  Right now we are improving the table after all the episodes  We need a way to update the values after each episode </vt:lpstr>
      <vt:lpstr>Monte Carlo Methods  Monte Carlo Control  Incremental updates</vt:lpstr>
      <vt:lpstr>Monte Carlo Control</vt:lpstr>
      <vt:lpstr>Monte Carlo Control</vt:lpstr>
      <vt:lpstr> What can be improved in this method?  1/N(s,a)  will be high at the beginning and get smaller with time This is undesired, we want last information to be indeed more important </vt:lpstr>
      <vt:lpstr>Monte Carlo Methods  Monte Carlo Control  Constant Step Size α</vt:lpstr>
      <vt:lpstr>PowerPoint Presentation</vt:lpstr>
      <vt:lpstr>Recap of Monte Carlo Algorithms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Ruiz Ruiz</dc:creator>
  <cp:lastModifiedBy>Pablo Ruiz Ruiz</cp:lastModifiedBy>
  <cp:revision>473</cp:revision>
  <dcterms:created xsi:type="dcterms:W3CDTF">2018-09-08T23:49:33Z</dcterms:created>
  <dcterms:modified xsi:type="dcterms:W3CDTF">2018-09-09T23:10:24Z</dcterms:modified>
</cp:coreProperties>
</file>